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5" r:id="rId5"/>
  </p:sldMasterIdLst>
  <p:notesMasterIdLst>
    <p:notesMasterId r:id="rId38"/>
  </p:notesMasterIdLst>
  <p:sldIdLst>
    <p:sldId id="256" r:id="rId6"/>
    <p:sldId id="257" r:id="rId7"/>
    <p:sldId id="1123" r:id="rId8"/>
    <p:sldId id="773" r:id="rId9"/>
    <p:sldId id="878" r:id="rId10"/>
    <p:sldId id="879" r:id="rId11"/>
    <p:sldId id="774" r:id="rId12"/>
    <p:sldId id="886" r:id="rId13"/>
    <p:sldId id="890" r:id="rId14"/>
    <p:sldId id="887" r:id="rId15"/>
    <p:sldId id="341" r:id="rId16"/>
    <p:sldId id="775" r:id="rId17"/>
    <p:sldId id="396" r:id="rId18"/>
    <p:sldId id="397" r:id="rId19"/>
    <p:sldId id="398" r:id="rId20"/>
    <p:sldId id="399" r:id="rId21"/>
    <p:sldId id="1129" r:id="rId22"/>
    <p:sldId id="1130" r:id="rId23"/>
    <p:sldId id="1124" r:id="rId24"/>
    <p:sldId id="776" r:id="rId25"/>
    <p:sldId id="777" r:id="rId26"/>
    <p:sldId id="344" r:id="rId27"/>
    <p:sldId id="343" r:id="rId28"/>
    <p:sldId id="1125" r:id="rId29"/>
    <p:sldId id="779" r:id="rId30"/>
    <p:sldId id="1127" r:id="rId31"/>
    <p:sldId id="345" r:id="rId32"/>
    <p:sldId id="1126" r:id="rId33"/>
    <p:sldId id="780" r:id="rId34"/>
    <p:sldId id="781" r:id="rId35"/>
    <p:sldId id="904" r:id="rId36"/>
    <p:sldId id="895" r:id="rId37"/>
    <p:sldId id="1128" r:id="rId39"/>
    <p:sldId id="571" r:id="rId40"/>
    <p:sldId id="981" r:id="rId41"/>
    <p:sldId id="623" r:id="rId42"/>
    <p:sldId id="985" r:id="rId43"/>
    <p:sldId id="1131" r:id="rId44"/>
    <p:sldId id="1132" r:id="rId45"/>
    <p:sldId id="1133" r:id="rId46"/>
    <p:sldId id="1134" r:id="rId47"/>
    <p:sldId id="913" r:id="rId48"/>
    <p:sldId id="921" r:id="rId49"/>
    <p:sldId id="1079" r:id="rId50"/>
    <p:sldId id="1036" r:id="rId51"/>
    <p:sldId id="922" r:id="rId52"/>
    <p:sldId id="969" r:id="rId53"/>
    <p:sldId id="990" r:id="rId54"/>
    <p:sldId id="979" r:id="rId55"/>
    <p:sldId id="1135" r:id="rId56"/>
    <p:sldId id="1136" r:id="rId57"/>
    <p:sldId id="983" r:id="rId58"/>
    <p:sldId id="992" r:id="rId59"/>
    <p:sldId id="993" r:id="rId60"/>
    <p:sldId id="1021" r:id="rId61"/>
    <p:sldId id="1005" r:id="rId62"/>
    <p:sldId id="1037" r:id="rId63"/>
    <p:sldId id="1008" r:id="rId64"/>
    <p:sldId id="1014" r:id="rId65"/>
    <p:sldId id="1137" r:id="rId66"/>
    <p:sldId id="994" r:id="rId67"/>
    <p:sldId id="984" r:id="rId68"/>
    <p:sldId id="1027" r:id="rId69"/>
    <p:sldId id="807" r:id="rId70"/>
    <p:sldId id="808" r:id="rId71"/>
    <p:sldId id="810" r:id="rId72"/>
    <p:sldId id="811" r:id="rId73"/>
    <p:sldId id="812" r:id="rId74"/>
    <p:sldId id="813" r:id="rId75"/>
    <p:sldId id="1028" r:id="rId76"/>
    <p:sldId id="860" r:id="rId77"/>
    <p:sldId id="1030" r:id="rId78"/>
    <p:sldId id="1035" r:id="rId79"/>
    <p:sldId id="1029" r:id="rId80"/>
    <p:sldId id="292" r:id="rId81"/>
  </p:sldIdLst>
  <p:sldSz cx="9144000" cy="6858000" type="screen4x3"/>
  <p:notesSz cx="6858000" cy="9144000"/>
  <p:custDataLst>
    <p:tags r:id="rId85"/>
  </p:custDataLst>
  <p:defaultTextStyle>
    <a:defPPr>
      <a:defRPr lang="zh-CN"/>
    </a:defPPr>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66"/>
    <a:srgbClr val="FFFF00"/>
    <a:srgbClr val="FF5050"/>
    <a:srgbClr val="CCFF33"/>
    <a:srgbClr val="CCCC00"/>
    <a:srgbClr val="FFCC00"/>
    <a:srgbClr val="00FF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045"/>
    <p:restoredTop sz="84278"/>
  </p:normalViewPr>
  <p:slideViewPr>
    <p:cSldViewPr showGuides="1">
      <p:cViewPr varScale="1">
        <p:scale>
          <a:sx n="56" d="100"/>
          <a:sy n="56" d="100"/>
        </p:scale>
        <p:origin x="1408" y="56"/>
      </p:cViewPr>
      <p:guideLst>
        <p:guide orient="horz" pos="2175"/>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846"/>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5" Type="http://schemas.openxmlformats.org/officeDocument/2006/relationships/tags" Target="tags/tag2.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notesMaster" Target="notesMasters/notesMaster1.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63.wmf"/><Relationship Id="rId4" Type="http://schemas.openxmlformats.org/officeDocument/2006/relationships/image" Target="../media/image62.emf"/><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drawings/_rels/vmlDrawing11.vml.rels><?xml version="1.0" encoding="UTF-8" standalone="yes"?>
<Relationships xmlns="http://schemas.openxmlformats.org/package/2006/relationships"><Relationship Id="rId6" Type="http://schemas.openxmlformats.org/officeDocument/2006/relationships/image" Target="../media/image68.wmf"/><Relationship Id="rId5" Type="http://schemas.openxmlformats.org/officeDocument/2006/relationships/image" Target="../media/image63.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90.emf"/><Relationship Id="rId8" Type="http://schemas.openxmlformats.org/officeDocument/2006/relationships/image" Target="../media/image89.emf"/><Relationship Id="rId7" Type="http://schemas.openxmlformats.org/officeDocument/2006/relationships/image" Target="../media/image88.emf"/><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3" Type="http://schemas.openxmlformats.org/officeDocument/2006/relationships/image" Target="../media/image84.emf"/><Relationship Id="rId2" Type="http://schemas.openxmlformats.org/officeDocument/2006/relationships/image" Target="../media/image83.emf"/><Relationship Id="rId10" Type="http://schemas.openxmlformats.org/officeDocument/2006/relationships/image" Target="../media/image6.wmf"/><Relationship Id="rId1" Type="http://schemas.openxmlformats.org/officeDocument/2006/relationships/image" Target="../media/image8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103.emf"/><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image" Target="../media/image100.emf"/></Relationships>
</file>

<file path=ppt/drawings/_rels/vmlDrawing17.vml.rels><?xml version="1.0" encoding="UTF-8" standalone="yes"?>
<Relationships xmlns="http://schemas.openxmlformats.org/package/2006/relationships"><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 Id="rId3" Type="http://schemas.openxmlformats.org/officeDocument/2006/relationships/image" Target="../media/image105.emf"/><Relationship Id="rId2" Type="http://schemas.openxmlformats.org/officeDocument/2006/relationships/image" Target="../media/image63.wmf"/><Relationship Id="rId1" Type="http://schemas.openxmlformats.org/officeDocument/2006/relationships/image" Target="../media/image10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9.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0.wmf"/><Relationship Id="rId7" Type="http://schemas.openxmlformats.org/officeDocument/2006/relationships/image" Target="../media/image39.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24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22" tIns="45712" rIns="91422" bIns="45712" numCol="1" anchor="t" anchorCtr="0" compatLnSpc="1"/>
          <a:lstStyle>
            <a:lvl1pPr eaLnBrk="1" hangingPunct="1">
              <a:spcBef>
                <a:spcPct val="0"/>
              </a:spcBef>
              <a:defRPr sz="12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46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22" tIns="45712" rIns="91422" bIns="45712" numCol="1" anchor="t" anchorCtr="0" compatLnSpc="1"/>
          <a:lstStyle>
            <a:lvl1pPr algn="r" eaLnBrk="1" hangingPunct="1">
              <a:spcBef>
                <a:spcPct val="0"/>
              </a:spcBef>
              <a:defRPr sz="12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6246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22" tIns="45712" rIns="91422" bIns="45712"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47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22" tIns="45712" rIns="91422" bIns="45712" numCol="1" anchor="b" anchorCtr="0" compatLnSpc="1"/>
          <a:lstStyle>
            <a:lvl1pPr eaLnBrk="1" hangingPunct="1">
              <a:spcBef>
                <a:spcPct val="0"/>
              </a:spcBef>
              <a:defRPr sz="12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47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22" tIns="45712" rIns="91422" bIns="45712" numCol="1" anchor="b" anchorCtr="0" compatLnSpc="1"/>
          <a:p>
            <a:pPr lvl="0" algn="r" eaLnBrk="1" fontAlgn="base" hangingPunct="1">
              <a:buNone/>
            </a:pPr>
            <a:fld id="{9A0DB2DC-4C9A-4742-B13C-FB6460FD3503}" type="slidenum">
              <a:rPr lang="en-US" altLang="zh-CN" sz="1200" strike="noStrike" noProof="1" dirty="0">
                <a:solidFill>
                  <a:schemeClr val="tx1"/>
                </a:solidFill>
                <a:latin typeface="Arial" panose="020B0604020202020204" pitchFamily="34" charset="0"/>
                <a:ea typeface="宋体" panose="02010600030101010101" pitchFamily="2" charset="-122"/>
                <a:cs typeface="+mn-cs"/>
              </a:rPr>
            </a:fld>
            <a:endParaRPr lang="en-US" altLang="zh-CN" sz="1200" strike="noStrike" noProof="1" dirty="0">
              <a:solidFill>
                <a:schemeClr val="tx1"/>
              </a:solidFill>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22" tIns="45712" rIns="91422" bIns="45712" anchor="b" anchorCtr="0"/>
          <a:p>
            <a:pPr lvl="0" algn="r"/>
            <a:fld id="{9A0DB2DC-4C9A-4742-B13C-FB6460FD3503}" type="slidenum">
              <a:rPr lang="en-US" altLang="zh-CN" dirty="0"/>
            </a:fld>
            <a:endParaRPr lang="en-US" altLang="zh-CN" dirty="0"/>
          </a:p>
        </p:txBody>
      </p:sp>
      <p:sp>
        <p:nvSpPr>
          <p:cNvPr id="38914" name="Rectangle 2"/>
          <p:cNvSpPr>
            <a:spLocks noRot="1" noTextEdit="1"/>
          </p:cNvSpPr>
          <p:nvPr>
            <p:ph type="sldImg"/>
          </p:nvPr>
        </p:nvSpPr>
        <p:spPr>
          <a:ln/>
        </p:spPr>
      </p:sp>
      <p:sp>
        <p:nvSpPr>
          <p:cNvPr id="38915" name="Rectangle 3"/>
          <p:cNvSpPr>
            <a:spLocks noGrp="1"/>
          </p:cNvSpPr>
          <p:nvPr>
            <p:ph type="body"/>
          </p:nvPr>
        </p:nvSpPr>
        <p:spPr>
          <a:xfrm>
            <a:off x="914400" y="4343400"/>
            <a:ext cx="5029200" cy="4114800"/>
          </a:xfrm>
          <a:ln/>
        </p:spPr>
        <p:txBody>
          <a:bodyPr wrap="square" lIns="91422" tIns="45712" rIns="91422" bIns="45712" anchor="t" anchorCtr="0"/>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幻灯片图像占位符 1"/>
          <p:cNvSpPr>
            <a:spLocks noRot="1" noTextEdit="1"/>
          </p:cNvSpPr>
          <p:nvPr>
            <p:ph type="sldImg"/>
          </p:nvPr>
        </p:nvSpPr>
        <p:spPr>
          <a:ln/>
        </p:spPr>
      </p:sp>
      <p:sp>
        <p:nvSpPr>
          <p:cNvPr id="52226" name="文本占位符 2"/>
          <p:cNvSpPr/>
          <p:nvPr>
            <p:ph type="body"/>
          </p:nvPr>
        </p:nvSpPr>
        <p:spPr>
          <a:ln/>
        </p:spPr>
        <p:txBody>
          <a:bodyPr wrap="square" lIns="91422" tIns="45712" rIns="91422" bIns="45712" anchor="t" anchorCtr="0"/>
          <a:p>
            <a:pPr lvl="0"/>
            <a:r>
              <a:rPr lang="zh-CN" altLang="en-US"/>
              <a:t>直接计算邻近点之间的欧式空间距离，用局部的欧式距离来描述局部的测地距离</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Rot="1" noTextEdit="1"/>
          </p:cNvSpPr>
          <p:nvPr>
            <p:ph type="sldImg"/>
          </p:nvPr>
        </p:nvSpPr>
        <p:spPr>
          <a:ln/>
        </p:spPr>
      </p:sp>
      <p:sp>
        <p:nvSpPr>
          <p:cNvPr id="54274" name="文本占位符 2"/>
          <p:cNvSpPr/>
          <p:nvPr>
            <p:ph type="body"/>
          </p:nvPr>
        </p:nvSpPr>
        <p:spPr>
          <a:ln/>
        </p:spPr>
        <p:txBody>
          <a:bodyPr wrap="square" lIns="91422" tIns="45712" rIns="91422" bIns="45712" anchor="t" anchorCtr="0"/>
          <a:p>
            <a:pPr lvl="0"/>
            <a:r>
              <a:rPr lang="zh-CN" altLang="en-US"/>
              <a:t>直接计算邻近点之间的欧式空间距离，用局部的欧式距离来描述局部的测地距离</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将一张图片看成一个数据点，</a:t>
            </a:r>
            <a:endParaRPr lang="zh-CN" altLang="en-US"/>
          </a:p>
          <a:p>
            <a:r>
              <a:rPr lang="zh-CN" altLang="en-US">
                <a:sym typeface="+mn-ea"/>
              </a:rPr>
              <a:t>每个像素是一个维度，一张</a:t>
            </a:r>
            <a:endParaRPr lang="zh-CN" altLang="en-US"/>
          </a:p>
          <a:p>
            <a:r>
              <a:rPr lang="zh-CN" altLang="en-US">
                <a:sym typeface="+mn-ea"/>
              </a:rPr>
              <a:t>𝑛 × 𝑚 的图像就是一个 𝑛𝑚</a:t>
            </a:r>
            <a:endParaRPr lang="zh-CN" altLang="en-US"/>
          </a:p>
          <a:p>
            <a:r>
              <a:rPr lang="zh-CN" altLang="en-US">
                <a:sym typeface="+mn-ea"/>
              </a:rPr>
              <a:t>维欧氏空间中的一个点</a:t>
            </a:r>
            <a:endParaRPr lang="zh-CN" altLang="en-US"/>
          </a:p>
          <a:p>
            <a:r>
              <a:rPr lang="zh-CN" altLang="en-US">
                <a:sym typeface="+mn-ea"/>
              </a:rPr>
              <a:t>• 另一方面，数据集中的手的图像只有“张开”和“闭合”以及旋转角度两个自由度，所以这些图片其实分布在一个二维流形上。</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22" tIns="45712" rIns="91422" bIns="45712" anchor="b" anchorCtr="0"/>
          <a:p>
            <a:pPr lvl="0" algn="r"/>
            <a:fld id="{9A0DB2DC-4C9A-4742-B13C-FB6460FD3503}" type="slidenum">
              <a:rPr lang="en-US" altLang="zh-CN" dirty="0"/>
            </a:fld>
            <a:endParaRPr lang="en-US" altLang="zh-CN" dirty="0"/>
          </a:p>
        </p:txBody>
      </p:sp>
      <p:sp>
        <p:nvSpPr>
          <p:cNvPr id="66562" name="Rectangle 2"/>
          <p:cNvSpPr>
            <a:spLocks noRot="1" noTextEdit="1"/>
          </p:cNvSpPr>
          <p:nvPr>
            <p:ph type="sldImg"/>
          </p:nvPr>
        </p:nvSpPr>
        <p:spPr>
          <a:ln/>
        </p:spPr>
      </p:sp>
      <p:sp>
        <p:nvSpPr>
          <p:cNvPr id="66563" name="Rectangle 3"/>
          <p:cNvSpPr>
            <a:spLocks noGrp="1"/>
          </p:cNvSpPr>
          <p:nvPr>
            <p:ph type="body"/>
          </p:nvPr>
        </p:nvSpPr>
        <p:spPr>
          <a:xfrm>
            <a:off x="914400" y="4343400"/>
            <a:ext cx="5029200" cy="4114800"/>
          </a:xfrm>
          <a:ln/>
        </p:spPr>
        <p:txBody>
          <a:bodyPr wrap="square" lIns="91422" tIns="45712" rIns="91422" bIns="45712" anchor="t" anchorCtr="0"/>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122" name="Group 2"/>
          <p:cNvGrpSpPr/>
          <p:nvPr/>
        </p:nvGrpSpPr>
        <p:grpSpPr>
          <a:xfrm>
            <a:off x="1658938" y="1600200"/>
            <a:ext cx="6837362" cy="3200400"/>
            <a:chOff x="1045" y="1008"/>
            <a:chExt cx="4307" cy="2016"/>
          </a:xfrm>
        </p:grpSpPr>
        <p:sp>
          <p:nvSpPr>
            <p:cNvPr id="14" name="Oval 3"/>
            <p:cNvSpPr>
              <a:spLocks noChangeArrowheads="1"/>
            </p:cNvSpPr>
            <p:nvPr/>
          </p:nvSpPr>
          <p:spPr bwMode="hidden">
            <a:xfrm flipH="1">
              <a:off x="4392" y="1008"/>
              <a:ext cx="960" cy="960"/>
            </a:xfrm>
            <a:prstGeom prst="ellipse">
              <a:avLst/>
            </a:prstGeom>
            <a:solidFill>
              <a:schemeClr val="accent2"/>
            </a:solidFill>
            <a:ln>
              <a:noFill/>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5" name="Oval 4"/>
            <p:cNvSpPr>
              <a:spLocks noChangeArrowheads="1"/>
            </p:cNvSpPr>
            <p:nvPr/>
          </p:nvSpPr>
          <p:spPr bwMode="hidden">
            <a:xfrm flipH="1">
              <a:off x="3264" y="1008"/>
              <a:ext cx="960" cy="960"/>
            </a:xfrm>
            <a:prstGeom prst="ellipse">
              <a:avLst/>
            </a:prstGeom>
            <a:solidFill>
              <a:schemeClr val="accent2"/>
            </a:solidFill>
            <a:ln>
              <a:noFill/>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6" name="Oval 5"/>
            <p:cNvSpPr>
              <a:spLocks noChangeArrowheads="1"/>
            </p:cNvSpPr>
            <p:nvPr/>
          </p:nvSpPr>
          <p:spPr bwMode="hidden">
            <a:xfrm flipH="1">
              <a:off x="2136" y="1008"/>
              <a:ext cx="960" cy="960"/>
            </a:xfrm>
            <a:prstGeom prst="ellipse">
              <a:avLst/>
            </a:prstGeom>
            <a:noFill/>
            <a:ln w="28575">
              <a:solidFill>
                <a:schemeClr val="accent2"/>
              </a:solidFill>
              <a:round/>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 name="Oval 6"/>
            <p:cNvSpPr>
              <a:spLocks noChangeArrowheads="1"/>
            </p:cNvSpPr>
            <p:nvPr/>
          </p:nvSpPr>
          <p:spPr bwMode="hidden">
            <a:xfrm flipH="1">
              <a:off x="2136" y="2064"/>
              <a:ext cx="960" cy="960"/>
            </a:xfrm>
            <a:prstGeom prst="ellipse">
              <a:avLst/>
            </a:prstGeom>
            <a:solidFill>
              <a:schemeClr val="accent2"/>
            </a:solidFill>
            <a:ln>
              <a:noFill/>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8" name="Oval 7"/>
            <p:cNvSpPr>
              <a:spLocks noChangeArrowheads="1"/>
            </p:cNvSpPr>
            <p:nvPr/>
          </p:nvSpPr>
          <p:spPr bwMode="hidden">
            <a:xfrm flipH="1">
              <a:off x="1045" y="2064"/>
              <a:ext cx="960" cy="960"/>
            </a:xfrm>
            <a:prstGeom prst="ellipse">
              <a:avLst/>
            </a:prstGeom>
            <a:solidFill>
              <a:schemeClr val="accent2"/>
            </a:solidFill>
            <a:ln>
              <a:noFill/>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Oval 8"/>
            <p:cNvSpPr>
              <a:spLocks noChangeArrowheads="1"/>
            </p:cNvSpPr>
            <p:nvPr/>
          </p:nvSpPr>
          <p:spPr bwMode="hidden">
            <a:xfrm flipH="1">
              <a:off x="4392" y="2064"/>
              <a:ext cx="960" cy="960"/>
            </a:xfrm>
            <a:prstGeom prst="ellipse">
              <a:avLst/>
            </a:prstGeom>
            <a:noFill/>
            <a:ln w="28575">
              <a:solidFill>
                <a:schemeClr val="accent2"/>
              </a:solidFill>
              <a:round/>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5132" name="Rectangle 12"/>
          <p:cNvSpPr>
            <a:spLocks noGrp="1" noChangeArrowheads="1"/>
          </p:cNvSpPr>
          <p:nvPr>
            <p:ph type="ctrTitle"/>
          </p:nvPr>
        </p:nvSpPr>
        <p:spPr>
          <a:xfrm>
            <a:off x="685800" y="1219200"/>
            <a:ext cx="7772400" cy="1933575"/>
          </a:xfrm>
        </p:spPr>
        <p:txBody>
          <a:bodyPr anchor="b"/>
          <a:lstStyle>
            <a:lvl1pPr algn="r">
              <a:defRPr sz="4400"/>
            </a:lvl1pPr>
          </a:lstStyle>
          <a:p>
            <a:pPr fontAlgn="base"/>
            <a:r>
              <a:rPr lang="zh-CN" altLang="en-US" strike="noStrike" noProof="1"/>
              <a:t>单击此处编辑母版标题样式</a:t>
            </a:r>
            <a:endParaRPr lang="zh-CN" altLang="en-US" strike="noStrike" noProof="1"/>
          </a:p>
        </p:txBody>
      </p:sp>
      <p:sp>
        <p:nvSpPr>
          <p:cNvPr id="5133" name="Rectangle 13"/>
          <p:cNvSpPr>
            <a:spLocks noGrp="1" noChangeArrowheads="1"/>
          </p:cNvSpPr>
          <p:nvPr>
            <p:ph type="subTitle" idx="1"/>
          </p:nvPr>
        </p:nvSpPr>
        <p:spPr>
          <a:xfrm>
            <a:off x="2057400" y="3505200"/>
            <a:ext cx="6400800" cy="1752600"/>
          </a:xfrm>
        </p:spPr>
        <p:txBody>
          <a:bodyPr/>
          <a:lstStyle>
            <a:lvl1pPr marL="0" indent="0" algn="r">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20" name="Rectangle 9"/>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922BCDE-AF1E-4068-9300-19FD3C0FE853}"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Rectangle 1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Rectangle 11"/>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6287"/>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6287"/>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30725"/>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30725"/>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13315" name="Group 17"/>
          <p:cNvGrpSpPr/>
          <p:nvPr userDrawn="1"/>
        </p:nvGrpSpPr>
        <p:grpSpPr>
          <a:xfrm>
            <a:off x="0" y="1773238"/>
            <a:ext cx="9009063" cy="1676400"/>
            <a:chOff x="0" y="1536"/>
            <a:chExt cx="5675" cy="663"/>
          </a:xfrm>
        </p:grpSpPr>
        <p:grpSp>
          <p:nvGrpSpPr>
            <p:cNvPr id="13321" name="Group 18"/>
            <p:cNvGrpSpPr/>
            <p:nvPr/>
          </p:nvGrpSpPr>
          <p:grpSpPr>
            <a:xfrm>
              <a:off x="183" y="1604"/>
              <a:ext cx="448" cy="299"/>
              <a:chOff x="720" y="336"/>
              <a:chExt cx="624" cy="432"/>
            </a:xfrm>
          </p:grpSpPr>
          <p:sp>
            <p:nvSpPr>
              <p:cNvPr id="22" name="Rectangle 19"/>
              <p:cNvSpPr>
                <a:spLocks noChangeArrowheads="1"/>
              </p:cNvSpPr>
              <p:nvPr/>
            </p:nvSpPr>
            <p:spPr bwMode="auto">
              <a:xfrm>
                <a:off x="720" y="336"/>
                <a:ext cx="384" cy="433"/>
              </a:xfrm>
              <a:prstGeom prst="rect">
                <a:avLst/>
              </a:prstGeom>
              <a:solidFill>
                <a:schemeClr val="folHlink"/>
              </a:soli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 name="Rectangle 20"/>
              <p:cNvSpPr>
                <a:spLocks noChangeArrowheads="1"/>
              </p:cNvSpPr>
              <p:nvPr/>
            </p:nvSpPr>
            <p:spPr bwMode="auto">
              <a:xfrm>
                <a:off x="1056" y="336"/>
                <a:ext cx="288" cy="433"/>
              </a:xfrm>
              <a:prstGeom prst="rect">
                <a:avLst/>
              </a:prstGeom>
              <a:gradFill rotWithShape="0">
                <a:gsLst>
                  <a:gs pos="0">
                    <a:schemeClr val="folHlink"/>
                  </a:gs>
                  <a:gs pos="100000">
                    <a:schemeClr val="bg1"/>
                  </a:gs>
                </a:gsLst>
                <a:lin ang="0" scaled="1"/>
              </a:gra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13322" name="Group 21"/>
            <p:cNvGrpSpPr/>
            <p:nvPr/>
          </p:nvGrpSpPr>
          <p:grpSpPr>
            <a:xfrm>
              <a:off x="261" y="1870"/>
              <a:ext cx="465" cy="299"/>
              <a:chOff x="912" y="2640"/>
              <a:chExt cx="672" cy="432"/>
            </a:xfrm>
          </p:grpSpPr>
          <p:sp>
            <p:nvSpPr>
              <p:cNvPr id="20" name="Rectangle 22"/>
              <p:cNvSpPr>
                <a:spLocks noChangeArrowheads="1"/>
              </p:cNvSpPr>
              <p:nvPr/>
            </p:nvSpPr>
            <p:spPr bwMode="auto">
              <a:xfrm>
                <a:off x="912" y="2640"/>
                <a:ext cx="384" cy="432"/>
              </a:xfrm>
              <a:prstGeom prst="rect">
                <a:avLst/>
              </a:prstGeom>
              <a:solidFill>
                <a:schemeClr val="accent2"/>
              </a:soli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 name="Rectangle 23"/>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7" name="Rectangle 24"/>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 name="Rectangle 25"/>
            <p:cNvSpPr>
              <a:spLocks noChangeArrowheads="1"/>
            </p:cNvSpPr>
            <p:nvPr/>
          </p:nvSpPr>
          <p:spPr bwMode="auto">
            <a:xfrm>
              <a:off x="400" y="1536"/>
              <a:ext cx="20" cy="663"/>
            </a:xfrm>
            <a:prstGeom prst="rect">
              <a:avLst/>
            </a:prstGeom>
            <a:solidFill>
              <a:schemeClr val="bg2"/>
            </a:soli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 name="Rectangle 26"/>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2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015A62B6-C6E1-4E3B-9E32-34059A9A417A}"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2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2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vert="horz" lIns="91440" tIns="45720" rIns="91440" bIns="4572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1" fontAlgn="base" latinLnBrk="0" hangingPunct="1">
              <a:lnSpc>
                <a:spcPct val="90000"/>
              </a:lnSpc>
              <a:spcBef>
                <a:spcPts val="750"/>
              </a:spcBef>
              <a:spcAft>
                <a:spcPct val="0"/>
              </a:spcAft>
              <a:buClrTx/>
              <a:buSzTx/>
              <a:buFont typeface="Arial" panose="020B0604020202020204" pitchFamily="34" charset="0"/>
              <a:buNone/>
              <a:defRPr/>
            </a:pPr>
            <a:endParaRPr kumimoji="0" lang="zh-CN" altLang="en-US" sz="24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41288"/>
            <a:ext cx="7092950" cy="9112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7088" y="1341438"/>
            <a:ext cx="3810000" cy="47910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789488" y="1341438"/>
            <a:ext cx="3810000" cy="47910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2"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3" Type="http://schemas.openxmlformats.org/officeDocument/2006/relationships/theme" Target="../theme/theme4.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Group 2"/>
          <p:cNvGrpSpPr/>
          <p:nvPr/>
        </p:nvGrpSpPr>
        <p:grpSpPr>
          <a:xfrm>
            <a:off x="1071563" y="304800"/>
            <a:ext cx="7615237" cy="1106488"/>
            <a:chOff x="675" y="192"/>
            <a:chExt cx="4797" cy="697"/>
          </a:xfrm>
        </p:grpSpPr>
        <p:sp>
          <p:nvSpPr>
            <p:cNvPr id="1032" name="Oval 3"/>
            <p:cNvSpPr>
              <a:spLocks noChangeArrowheads="1"/>
            </p:cNvSpPr>
            <p:nvPr/>
          </p:nvSpPr>
          <p:spPr bwMode="hidden">
            <a:xfrm flipH="1">
              <a:off x="3067" y="192"/>
              <a:ext cx="696" cy="696"/>
            </a:xfrm>
            <a:prstGeom prst="ellipse">
              <a:avLst/>
            </a:prstGeom>
            <a:solidFill>
              <a:schemeClr val="accent2"/>
            </a:solidFill>
            <a:ln>
              <a:noFill/>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Oval 4"/>
            <p:cNvSpPr>
              <a:spLocks noChangeArrowheads="1"/>
            </p:cNvSpPr>
            <p:nvPr/>
          </p:nvSpPr>
          <p:spPr bwMode="hidden">
            <a:xfrm flipH="1">
              <a:off x="4777" y="192"/>
              <a:ext cx="695" cy="696"/>
            </a:xfrm>
            <a:prstGeom prst="ellipse">
              <a:avLst/>
            </a:prstGeom>
            <a:solidFill>
              <a:schemeClr val="accent2"/>
            </a:solidFill>
            <a:ln>
              <a:noFill/>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4" name="Oval 5"/>
            <p:cNvSpPr>
              <a:spLocks noChangeArrowheads="1"/>
            </p:cNvSpPr>
            <p:nvPr/>
          </p:nvSpPr>
          <p:spPr bwMode="hidden">
            <a:xfrm flipH="1">
              <a:off x="675" y="193"/>
              <a:ext cx="695" cy="696"/>
            </a:xfrm>
            <a:prstGeom prst="ellipse">
              <a:avLst/>
            </a:prstGeom>
            <a:solidFill>
              <a:schemeClr val="accent2"/>
            </a:solidFill>
            <a:ln>
              <a:noFill/>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5" name="Oval 6"/>
            <p:cNvSpPr>
              <a:spLocks noChangeArrowheads="1"/>
            </p:cNvSpPr>
            <p:nvPr/>
          </p:nvSpPr>
          <p:spPr bwMode="hidden">
            <a:xfrm flipH="1">
              <a:off x="3984" y="192"/>
              <a:ext cx="695" cy="696"/>
            </a:xfrm>
            <a:prstGeom prst="ellipse">
              <a:avLst/>
            </a:prstGeom>
            <a:noFill/>
            <a:ln w="28575">
              <a:solidFill>
                <a:schemeClr val="accent2"/>
              </a:solidFill>
              <a:round/>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6" name="Oval 7"/>
            <p:cNvSpPr>
              <a:spLocks noChangeArrowheads="1"/>
            </p:cNvSpPr>
            <p:nvPr/>
          </p:nvSpPr>
          <p:spPr bwMode="hidden">
            <a:xfrm flipH="1">
              <a:off x="1486" y="192"/>
              <a:ext cx="695" cy="696"/>
            </a:xfrm>
            <a:prstGeom prst="ellipse">
              <a:avLst/>
            </a:prstGeom>
            <a:noFill/>
            <a:ln w="28575">
              <a:solidFill>
                <a:schemeClr val="accent2"/>
              </a:solidFill>
              <a:round/>
            </a:ln>
          </p:spPr>
          <p:txBody>
            <a:bodyPr wrap="none" anchor="ctr"/>
            <a:lstStyle>
              <a:lvl1pPr>
                <a:spcBef>
                  <a:spcPct val="50000"/>
                </a:spcBef>
                <a:defRPr sz="2000">
                  <a:solidFill>
                    <a:schemeClr val="hlink"/>
                  </a:solidFill>
                  <a:latin typeface="Arial" panose="020B0604020202020204" pitchFamily="34" charset="0"/>
                  <a:ea typeface="宋体" panose="02010600030101010101" pitchFamily="2" charset="-122"/>
                </a:defRPr>
              </a:lvl1pPr>
              <a:lvl2pPr marL="742950" indent="-285750">
                <a:spcBef>
                  <a:spcPct val="50000"/>
                </a:spcBef>
                <a:defRPr sz="2000">
                  <a:solidFill>
                    <a:schemeClr val="hlink"/>
                  </a:solidFill>
                  <a:latin typeface="Arial" panose="020B0604020202020204" pitchFamily="34" charset="0"/>
                  <a:ea typeface="宋体" panose="02010600030101010101" pitchFamily="2" charset="-122"/>
                </a:defRPr>
              </a:lvl2pPr>
              <a:lvl3pPr marL="1143000" indent="-228600">
                <a:spcBef>
                  <a:spcPct val="50000"/>
                </a:spcBef>
                <a:defRPr sz="2000">
                  <a:solidFill>
                    <a:schemeClr val="hlink"/>
                  </a:solidFill>
                  <a:latin typeface="Arial" panose="020B0604020202020204" pitchFamily="34" charset="0"/>
                  <a:ea typeface="宋体" panose="02010600030101010101" pitchFamily="2" charset="-122"/>
                </a:defRPr>
              </a:lvl3pPr>
              <a:lvl4pPr marL="1600200" indent="-228600">
                <a:spcBef>
                  <a:spcPct val="50000"/>
                </a:spcBef>
                <a:defRPr sz="2000">
                  <a:solidFill>
                    <a:schemeClr val="hlink"/>
                  </a:solidFill>
                  <a:latin typeface="Arial" panose="020B0604020202020204" pitchFamily="34" charset="0"/>
                  <a:ea typeface="宋体" panose="02010600030101010101" pitchFamily="2" charset="-122"/>
                </a:defRPr>
              </a:lvl4pPr>
              <a:lvl5pPr marL="2057400" indent="-228600">
                <a:spcBef>
                  <a:spcPct val="50000"/>
                </a:spcBef>
                <a:defRPr sz="20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sz="2000">
                  <a:solidFill>
                    <a:schemeClr val="hlink"/>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 name="Rectangle 8"/>
          <p:cNvSpPr>
            <a:spLocks noGrp="1"/>
          </p:cNvSpPr>
          <p:nvPr>
            <p:ph type="body"/>
          </p:nvPr>
        </p:nvSpPr>
        <p:spPr>
          <a:xfrm>
            <a:off x="457200" y="1600200"/>
            <a:ext cx="8229600" cy="4530725"/>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105" name="Rectangle 9"/>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defRPr sz="10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92C7F59-82F6-4BA9-8509-FC3FC7329D99}" type="datetime1">
              <a:rPr kumimoji="0" lang="zh-CN" alt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6" name="Rectangle 1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defRPr sz="1000">
                <a:solidFill>
                  <a:schemeClr val="tx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7" name="Rectangle 11"/>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a:solidFill>
                  <a:schemeClr val="tx1"/>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
        <p:nvSpPr>
          <p:cNvPr id="3" name="Rectangle 1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8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8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8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8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8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8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8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ea typeface="+mn-ea"/>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Line 12"/>
          <p:cNvSpPr/>
          <p:nvPr userDrawn="1"/>
        </p:nvSpPr>
        <p:spPr>
          <a:xfrm>
            <a:off x="827088" y="1916113"/>
            <a:ext cx="8316912" cy="0"/>
          </a:xfrm>
          <a:prstGeom prst="line">
            <a:avLst/>
          </a:prstGeom>
          <a:ln w="15875" cap="flat" cmpd="sng">
            <a:solidFill>
              <a:srgbClr val="993300"/>
            </a:solidFill>
            <a:prstDash val="solid"/>
            <a:round/>
            <a:headEnd type="none" w="med" len="med"/>
            <a:tailEnd type="none" w="med" len="med"/>
          </a:ln>
          <a:effectLst>
            <a:outerShdw dist="107763" dir="8100000" algn="ctr" rotWithShape="0">
              <a:schemeClr val="bg2">
                <a:alpha val="50000"/>
              </a:schemeClr>
            </a:outerShdw>
          </a:effectLst>
        </p:spPr>
      </p:sp>
    </p:spTree>
  </p:cSld>
  <p:clrMap bg1="dk2" tx1="lt1" bg2="dk1"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3074" name="Line 12"/>
          <p:cNvSpPr/>
          <p:nvPr userDrawn="1"/>
        </p:nvSpPr>
        <p:spPr>
          <a:xfrm>
            <a:off x="827088" y="1916113"/>
            <a:ext cx="8316912" cy="0"/>
          </a:xfrm>
          <a:prstGeom prst="line">
            <a:avLst/>
          </a:prstGeom>
          <a:ln w="15875" cap="flat" cmpd="sng">
            <a:solidFill>
              <a:srgbClr val="993300"/>
            </a:solidFill>
            <a:prstDash val="solid"/>
            <a:round/>
            <a:headEnd type="none" w="med" len="med"/>
            <a:tailEnd type="none" w="med" len="med"/>
          </a:ln>
          <a:effectLst>
            <a:outerShdw dist="107763" dir="8100000" algn="ctr" rotWithShape="0">
              <a:schemeClr val="bg2">
                <a:alpha val="50000"/>
              </a:schemeClr>
            </a:outerShdw>
          </a:effectLst>
        </p:spPr>
      </p:sp>
    </p:spTree>
  </p:cSld>
  <p:clrMap bg1="dk2" tx1="lt1" bg2="dk1"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2290" name="标题占位符 1"/>
          <p:cNvSpPr>
            <a:spLocks noGrp="1"/>
          </p:cNvSpPr>
          <p:nvPr>
            <p:ph type="title"/>
          </p:nvPr>
        </p:nvSpPr>
        <p:spPr>
          <a:xfrm>
            <a:off x="628650" y="365125"/>
            <a:ext cx="7886700" cy="1325563"/>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291" name="文本占位符 2"/>
          <p:cNvSpPr>
            <a:spLocks noGrp="1"/>
          </p:cNvSpPr>
          <p:nvPr>
            <p:ph type="body" idx="1"/>
          </p:nvPr>
        </p:nvSpPr>
        <p:spPr>
          <a:xfrm>
            <a:off x="628650" y="1825625"/>
            <a:ext cx="7886700" cy="435133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smtClean="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A781BDF8-7B78-4E08-9012-E957370DFBAD}" type="datetime1">
              <a:rPr kumimoji="0" lang="zh-CN" altLang="en-US"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pPr lvl="0"/>
            <a:fld id="{9A0DB2DC-4C9A-4742-B13C-FB6460FD3503}" type="slidenum">
              <a:rPr lang="zh-CN" altLang="en-US" dirty="0">
                <a:latin typeface="Tahoma" panose="020B0604030504040204" pitchFamily="34" charset="0"/>
              </a:rPr>
            </a:fld>
            <a:endParaRPr lang="zh-CN" altLang="en-US" dirty="0">
              <a:latin typeface="Tahoma" panose="020B0604030504040204" pitchFamily="34" charset="0"/>
            </a:endParaRPr>
          </a:p>
        </p:txBody>
      </p:sp>
      <p:grpSp>
        <p:nvGrpSpPr>
          <p:cNvPr id="12295" name="Group 20"/>
          <p:cNvGrpSpPr/>
          <p:nvPr userDrawn="1"/>
        </p:nvGrpSpPr>
        <p:grpSpPr>
          <a:xfrm>
            <a:off x="0" y="360363"/>
            <a:ext cx="1127125" cy="1052512"/>
            <a:chOff x="0" y="0"/>
            <a:chExt cx="710" cy="663"/>
          </a:xfrm>
        </p:grpSpPr>
        <p:sp>
          <p:nvSpPr>
            <p:cNvPr id="8" name="Rectangle 14"/>
            <p:cNvSpPr>
              <a:spLocks noChangeArrowheads="1"/>
            </p:cNvSpPr>
            <p:nvPr/>
          </p:nvSpPr>
          <p:spPr bwMode="ltGray">
            <a:xfrm>
              <a:off x="167" y="68"/>
              <a:ext cx="276" cy="299"/>
            </a:xfrm>
            <a:prstGeom prst="rect">
              <a:avLst/>
            </a:prstGeom>
            <a:solidFill>
              <a:schemeClr val="accent2"/>
            </a:soli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Rectangle 15"/>
            <p:cNvSpPr>
              <a:spLocks noChangeArrowheads="1"/>
            </p:cNvSpPr>
            <p:nvPr/>
          </p:nvSpPr>
          <p:spPr bwMode="ltGray">
            <a:xfrm>
              <a:off x="408" y="68"/>
              <a:ext cx="207" cy="299"/>
            </a:xfrm>
            <a:prstGeom prst="rect">
              <a:avLst/>
            </a:prstGeom>
            <a:gradFill rotWithShape="0">
              <a:gsLst>
                <a:gs pos="0">
                  <a:schemeClr val="accent2"/>
                </a:gs>
                <a:gs pos="100000">
                  <a:schemeClr val="bg1"/>
                </a:gs>
              </a:gsLst>
              <a:lin ang="0" scaled="1"/>
            </a:gra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 name="Rectangle 16"/>
            <p:cNvSpPr>
              <a:spLocks noChangeArrowheads="1"/>
            </p:cNvSpPr>
            <p:nvPr/>
          </p:nvSpPr>
          <p:spPr bwMode="ltGray">
            <a:xfrm>
              <a:off x="245" y="334"/>
              <a:ext cx="266" cy="299"/>
            </a:xfrm>
            <a:prstGeom prst="rect">
              <a:avLst/>
            </a:prstGeom>
            <a:solidFill>
              <a:schemeClr val="folHlink"/>
            </a:soli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17"/>
            <p:cNvSpPr>
              <a:spLocks noChangeArrowheads="1"/>
            </p:cNvSpPr>
            <p:nvPr/>
          </p:nvSpPr>
          <p:spPr bwMode="ltGray">
            <a:xfrm>
              <a:off x="478" y="334"/>
              <a:ext cx="232" cy="299"/>
            </a:xfrm>
            <a:prstGeom prst="rect">
              <a:avLst/>
            </a:prstGeom>
            <a:gradFill rotWithShape="0">
              <a:gsLst>
                <a:gs pos="0">
                  <a:schemeClr val="folHlink"/>
                </a:gs>
                <a:gs pos="100000">
                  <a:schemeClr val="bg1"/>
                </a:gs>
              </a:gsLst>
              <a:lin ang="0" scaled="1"/>
            </a:gra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2" name="Rectangle 18"/>
            <p:cNvSpPr>
              <a:spLocks noChangeArrowheads="1"/>
            </p:cNvSpPr>
            <p:nvPr/>
          </p:nvSpPr>
          <p:spPr bwMode="ltGray">
            <a:xfrm>
              <a:off x="0" y="240"/>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3" name="Rectangle 19"/>
            <p:cNvSpPr>
              <a:spLocks noChangeArrowheads="1"/>
            </p:cNvSpPr>
            <p:nvPr/>
          </p:nvSpPr>
          <p:spPr bwMode="gray">
            <a:xfrm>
              <a:off x="384" y="0"/>
              <a:ext cx="20" cy="663"/>
            </a:xfrm>
            <a:prstGeom prst="rect">
              <a:avLst/>
            </a:prstGeom>
            <a:solidFill>
              <a:schemeClr val="bg2"/>
            </a:solidFill>
            <a:ln>
              <a:noFill/>
            </a:ln>
            <a:effectLst/>
          </p:spPr>
          <p:txBody>
            <a:bodyPr wrap="none" anchor="ctr"/>
            <a:lstStyle>
              <a:lvl1pPr algn="ctr">
                <a:defRPr sz="4400">
                  <a:solidFill>
                    <a:schemeClr val="tx1"/>
                  </a:solidFill>
                  <a:latin typeface="Tahoma" panose="020B0604030504040204" pitchFamily="34" charset="0"/>
                  <a:ea typeface="宋体" panose="02010600030101010101" pitchFamily="2" charset="-122"/>
                </a:defRPr>
              </a:lvl1pPr>
              <a:lvl2pPr marL="742950" indent="-285750" algn="ctr">
                <a:defRPr sz="4400">
                  <a:solidFill>
                    <a:schemeClr val="tx1"/>
                  </a:solidFill>
                  <a:latin typeface="Tahoma" panose="020B0604030504040204" pitchFamily="34" charset="0"/>
                  <a:ea typeface="宋体" panose="02010600030101010101" pitchFamily="2" charset="-122"/>
                </a:defRPr>
              </a:lvl2pPr>
              <a:lvl3pPr marL="1143000" indent="-228600" algn="ctr">
                <a:defRPr sz="4400">
                  <a:solidFill>
                    <a:schemeClr val="tx1"/>
                  </a:solidFill>
                  <a:latin typeface="Tahoma" panose="020B0604030504040204" pitchFamily="34" charset="0"/>
                  <a:ea typeface="宋体" panose="02010600030101010101" pitchFamily="2" charset="-122"/>
                </a:defRPr>
              </a:lvl3pPr>
              <a:lvl4pPr marL="1600200" indent="-228600" algn="ctr">
                <a:defRPr sz="4400">
                  <a:solidFill>
                    <a:schemeClr val="tx1"/>
                  </a:solidFill>
                  <a:latin typeface="Tahoma" panose="020B0604030504040204" pitchFamily="34" charset="0"/>
                  <a:ea typeface="宋体" panose="02010600030101010101" pitchFamily="2" charset="-122"/>
                </a:defRPr>
              </a:lvl4pPr>
              <a:lvl5pPr marL="2057400" indent="-228600" algn="ctr">
                <a:defRPr sz="4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sldNum="0"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41.xml"/><Relationship Id="rId2" Type="http://schemas.openxmlformats.org/officeDocument/2006/relationships/image" Target="../media/image8.png"/><Relationship Id="rId1"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41.xml"/><Relationship Id="rId2" Type="http://schemas.openxmlformats.org/officeDocument/2006/relationships/image" Target="../media/image18.png"/><Relationship Id="rId1"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0.wmf"/></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24.png"/><Relationship Id="rId7" Type="http://schemas.openxmlformats.org/officeDocument/2006/relationships/oleObject" Target="../embeddings/oleObject11.bin"/><Relationship Id="rId6" Type="http://schemas.openxmlformats.org/officeDocument/2006/relationships/image" Target="../media/image23.png"/><Relationship Id="rId5" Type="http://schemas.openxmlformats.org/officeDocument/2006/relationships/oleObject" Target="../embeddings/oleObject10.bin"/><Relationship Id="rId4" Type="http://schemas.openxmlformats.org/officeDocument/2006/relationships/image" Target="../media/image22.png"/><Relationship Id="rId3" Type="http://schemas.openxmlformats.org/officeDocument/2006/relationships/oleObject" Target="../embeddings/oleObject9.bin"/><Relationship Id="rId2" Type="http://schemas.openxmlformats.org/officeDocument/2006/relationships/image" Target="../media/image21.png"/><Relationship Id="rId14" Type="http://schemas.openxmlformats.org/officeDocument/2006/relationships/vmlDrawing" Target="../drawings/vmlDrawing5.vml"/><Relationship Id="rId13" Type="http://schemas.openxmlformats.org/officeDocument/2006/relationships/slideLayout" Target="../slideLayouts/slideLayout41.xml"/><Relationship Id="rId12" Type="http://schemas.openxmlformats.org/officeDocument/2006/relationships/image" Target="../media/image26.png"/><Relationship Id="rId11" Type="http://schemas.openxmlformats.org/officeDocument/2006/relationships/oleObject" Target="../embeddings/oleObject13.bin"/><Relationship Id="rId10" Type="http://schemas.openxmlformats.org/officeDocument/2006/relationships/image" Target="../media/image25.png"/><Relationship Id="rId1"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41.xml"/><Relationship Id="rId4" Type="http://schemas.openxmlformats.org/officeDocument/2006/relationships/image" Target="../media/image28.png"/><Relationship Id="rId3" Type="http://schemas.openxmlformats.org/officeDocument/2006/relationships/oleObject" Target="../embeddings/oleObject15.bin"/><Relationship Id="rId2" Type="http://schemas.openxmlformats.org/officeDocument/2006/relationships/image" Target="../media/image27.png"/><Relationship Id="rId1"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1.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image" Target="../media/image36.wmf"/><Relationship Id="rId7" Type="http://schemas.openxmlformats.org/officeDocument/2006/relationships/oleObject" Target="../embeddings/oleObject19.bin"/><Relationship Id="rId6" Type="http://schemas.openxmlformats.org/officeDocument/2006/relationships/image" Target="../media/image35.wmf"/><Relationship Id="rId5" Type="http://schemas.openxmlformats.org/officeDocument/2006/relationships/oleObject" Target="../embeddings/oleObject18.bin"/><Relationship Id="rId4" Type="http://schemas.openxmlformats.org/officeDocument/2006/relationships/image" Target="../media/image34.wmf"/><Relationship Id="rId3" Type="http://schemas.openxmlformats.org/officeDocument/2006/relationships/oleObject" Target="../embeddings/oleObject17.bin"/><Relationship Id="rId2" Type="http://schemas.openxmlformats.org/officeDocument/2006/relationships/image" Target="../media/image33.wmf"/><Relationship Id="rId18" Type="http://schemas.openxmlformats.org/officeDocument/2006/relationships/vmlDrawing" Target="../drawings/vmlDrawing7.vml"/><Relationship Id="rId17" Type="http://schemas.openxmlformats.org/officeDocument/2006/relationships/slideLayout" Target="../slideLayouts/slideLayout12.xml"/><Relationship Id="rId16" Type="http://schemas.openxmlformats.org/officeDocument/2006/relationships/image" Target="../media/image40.wmf"/><Relationship Id="rId15" Type="http://schemas.openxmlformats.org/officeDocument/2006/relationships/oleObject" Target="../embeddings/oleObject23.bin"/><Relationship Id="rId14" Type="http://schemas.openxmlformats.org/officeDocument/2006/relationships/image" Target="../media/image39.wmf"/><Relationship Id="rId13" Type="http://schemas.openxmlformats.org/officeDocument/2006/relationships/oleObject" Target="../embeddings/oleObject22.bin"/><Relationship Id="rId12" Type="http://schemas.openxmlformats.org/officeDocument/2006/relationships/image" Target="../media/image38.wmf"/><Relationship Id="rId11" Type="http://schemas.openxmlformats.org/officeDocument/2006/relationships/oleObject" Target="../embeddings/oleObject21.bin"/><Relationship Id="rId10" Type="http://schemas.openxmlformats.org/officeDocument/2006/relationships/image" Target="../media/image37.wmf"/><Relationship Id="rId1" Type="http://schemas.openxmlformats.org/officeDocument/2006/relationships/oleObject" Target="../embeddings/oleObject16.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44.emf"/><Relationship Id="rId7" Type="http://schemas.openxmlformats.org/officeDocument/2006/relationships/oleObject" Target="../embeddings/oleObject27.bin"/><Relationship Id="rId6" Type="http://schemas.openxmlformats.org/officeDocument/2006/relationships/image" Target="../media/image43.emf"/><Relationship Id="rId5" Type="http://schemas.openxmlformats.org/officeDocument/2006/relationships/oleObject" Target="../embeddings/oleObject26.bin"/><Relationship Id="rId4" Type="http://schemas.openxmlformats.org/officeDocument/2006/relationships/image" Target="../media/image42.emf"/><Relationship Id="rId3" Type="http://schemas.openxmlformats.org/officeDocument/2006/relationships/oleObject" Target="../embeddings/oleObject25.bin"/><Relationship Id="rId2" Type="http://schemas.openxmlformats.org/officeDocument/2006/relationships/image" Target="../media/image41.emf"/><Relationship Id="rId15" Type="http://schemas.openxmlformats.org/officeDocument/2006/relationships/vmlDrawing" Target="../drawings/vmlDrawing8.vml"/><Relationship Id="rId14" Type="http://schemas.openxmlformats.org/officeDocument/2006/relationships/slideLayout" Target="../slideLayouts/slideLayout41.xml"/><Relationship Id="rId13" Type="http://schemas.openxmlformats.org/officeDocument/2006/relationships/image" Target="../media/image47.png"/><Relationship Id="rId12" Type="http://schemas.openxmlformats.org/officeDocument/2006/relationships/image" Target="../media/image46.emf"/><Relationship Id="rId11" Type="http://schemas.openxmlformats.org/officeDocument/2006/relationships/oleObject" Target="../embeddings/oleObject29.bin"/><Relationship Id="rId10" Type="http://schemas.openxmlformats.org/officeDocument/2006/relationships/image" Target="../media/image45.emf"/><Relationship Id="rId1" Type="http://schemas.openxmlformats.org/officeDocument/2006/relationships/oleObject" Target="../embeddings/oleObject24.bin"/></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41.xml"/><Relationship Id="rId6" Type="http://schemas.openxmlformats.org/officeDocument/2006/relationships/image" Target="../media/image52.png"/><Relationship Id="rId5" Type="http://schemas.openxmlformats.org/officeDocument/2006/relationships/oleObject" Target="../embeddings/oleObject32.bin"/><Relationship Id="rId4" Type="http://schemas.openxmlformats.org/officeDocument/2006/relationships/image" Target="../media/image51.png"/><Relationship Id="rId3" Type="http://schemas.openxmlformats.org/officeDocument/2006/relationships/oleObject" Target="../embeddings/oleObject31.bin"/><Relationship Id="rId2" Type="http://schemas.openxmlformats.org/officeDocument/2006/relationships/image" Target="../media/image50.png"/><Relationship Id="rId1" Type="http://schemas.openxmlformats.org/officeDocument/2006/relationships/oleObject" Target="../embeddings/oleObject30.bin"/></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55.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image" Target="../media/image5.emf"/><Relationship Id="rId7" Type="http://schemas.openxmlformats.org/officeDocument/2006/relationships/oleObject" Target="../embeddings/oleObject4.bin"/><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3.emf"/><Relationship Id="rId3" Type="http://schemas.openxmlformats.org/officeDocument/2006/relationships/oleObject" Target="../embeddings/oleObject2.bin"/><Relationship Id="rId2" Type="http://schemas.openxmlformats.org/officeDocument/2006/relationships/image" Target="../media/image2.e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62.emf"/><Relationship Id="rId7" Type="http://schemas.openxmlformats.org/officeDocument/2006/relationships/oleObject" Target="../embeddings/oleObject36.bin"/><Relationship Id="rId6" Type="http://schemas.openxmlformats.org/officeDocument/2006/relationships/image" Target="../media/image61.emf"/><Relationship Id="rId5" Type="http://schemas.openxmlformats.org/officeDocument/2006/relationships/oleObject" Target="../embeddings/oleObject35.bin"/><Relationship Id="rId4" Type="http://schemas.openxmlformats.org/officeDocument/2006/relationships/image" Target="../media/image60.emf"/><Relationship Id="rId3" Type="http://schemas.openxmlformats.org/officeDocument/2006/relationships/oleObject" Target="../embeddings/oleObject34.bin"/><Relationship Id="rId2" Type="http://schemas.openxmlformats.org/officeDocument/2006/relationships/image" Target="../media/image59.emf"/><Relationship Id="rId13" Type="http://schemas.openxmlformats.org/officeDocument/2006/relationships/notesSlide" Target="../notesSlides/notesSlide2.xml"/><Relationship Id="rId12" Type="http://schemas.openxmlformats.org/officeDocument/2006/relationships/vmlDrawing" Target="../drawings/vmlDrawing10.vml"/><Relationship Id="rId11" Type="http://schemas.openxmlformats.org/officeDocument/2006/relationships/slideLayout" Target="../slideLayouts/slideLayout41.xml"/><Relationship Id="rId10" Type="http://schemas.openxmlformats.org/officeDocument/2006/relationships/image" Target="../media/image63.wmf"/><Relationship Id="rId1" Type="http://schemas.openxmlformats.org/officeDocument/2006/relationships/oleObject" Target="../embeddings/oleObject33.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42.bin"/><Relationship Id="rId8" Type="http://schemas.openxmlformats.org/officeDocument/2006/relationships/image" Target="../media/image67.wmf"/><Relationship Id="rId7" Type="http://schemas.openxmlformats.org/officeDocument/2006/relationships/oleObject" Target="../embeddings/oleObject41.bin"/><Relationship Id="rId6" Type="http://schemas.openxmlformats.org/officeDocument/2006/relationships/image" Target="../media/image66.wmf"/><Relationship Id="rId5" Type="http://schemas.openxmlformats.org/officeDocument/2006/relationships/oleObject" Target="../embeddings/oleObject40.bin"/><Relationship Id="rId4" Type="http://schemas.openxmlformats.org/officeDocument/2006/relationships/image" Target="../media/image65.wmf"/><Relationship Id="rId3" Type="http://schemas.openxmlformats.org/officeDocument/2006/relationships/oleObject" Target="../embeddings/oleObject39.bin"/><Relationship Id="rId2" Type="http://schemas.openxmlformats.org/officeDocument/2006/relationships/image" Target="../media/image64.wmf"/><Relationship Id="rId15" Type="http://schemas.openxmlformats.org/officeDocument/2006/relationships/notesSlide" Target="../notesSlides/notesSlide3.xml"/><Relationship Id="rId14" Type="http://schemas.openxmlformats.org/officeDocument/2006/relationships/vmlDrawing" Target="../drawings/vmlDrawing11.vml"/><Relationship Id="rId13" Type="http://schemas.openxmlformats.org/officeDocument/2006/relationships/slideLayout" Target="../slideLayouts/slideLayout41.xml"/><Relationship Id="rId12" Type="http://schemas.openxmlformats.org/officeDocument/2006/relationships/image" Target="../media/image68.wmf"/><Relationship Id="rId11" Type="http://schemas.openxmlformats.org/officeDocument/2006/relationships/oleObject" Target="../embeddings/oleObject43.bin"/><Relationship Id="rId10" Type="http://schemas.openxmlformats.org/officeDocument/2006/relationships/image" Target="../media/image63.wmf"/><Relationship Id="rId1" Type="http://schemas.openxmlformats.org/officeDocument/2006/relationships/oleObject" Target="../embeddings/oleObject38.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8" Type="http://schemas.openxmlformats.org/officeDocument/2006/relationships/vmlDrawing" Target="../drawings/vmlDrawing12.vml"/><Relationship Id="rId7" Type="http://schemas.openxmlformats.org/officeDocument/2006/relationships/slideLayout" Target="../slideLayouts/slideLayout41.xml"/><Relationship Id="rId6" Type="http://schemas.openxmlformats.org/officeDocument/2006/relationships/image" Target="../media/image72.emf"/><Relationship Id="rId5" Type="http://schemas.openxmlformats.org/officeDocument/2006/relationships/oleObject" Target="../embeddings/oleObject46.bin"/><Relationship Id="rId4" Type="http://schemas.openxmlformats.org/officeDocument/2006/relationships/image" Target="../media/image71.emf"/><Relationship Id="rId3" Type="http://schemas.openxmlformats.org/officeDocument/2006/relationships/oleObject" Target="../embeddings/oleObject45.bin"/><Relationship Id="rId2" Type="http://schemas.openxmlformats.org/officeDocument/2006/relationships/image" Target="../media/image70.emf"/><Relationship Id="rId1" Type="http://schemas.openxmlformats.org/officeDocument/2006/relationships/oleObject" Target="../embeddings/oleObject44.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1.xml"/><Relationship Id="rId1" Type="http://schemas.openxmlformats.org/officeDocument/2006/relationships/image" Target="../media/image73.jpe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13.vml"/><Relationship Id="rId3" Type="http://schemas.openxmlformats.org/officeDocument/2006/relationships/slideLayout" Target="../slideLayouts/slideLayout41.xml"/><Relationship Id="rId2" Type="http://schemas.openxmlformats.org/officeDocument/2006/relationships/image" Target="../media/image74.png"/><Relationship Id="rId1" Type="http://schemas.openxmlformats.org/officeDocument/2006/relationships/oleObject" Target="../embeddings/oleObject47.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1.xml"/><Relationship Id="rId2" Type="http://schemas.openxmlformats.org/officeDocument/2006/relationships/image" Target="../media/image6.wmf"/><Relationship Id="rId1"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41.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41.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1.xml"/><Relationship Id="rId1" Type="http://schemas.openxmlformats.org/officeDocument/2006/relationships/image" Target="../media/image81.wmf"/></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52.bin"/><Relationship Id="rId8" Type="http://schemas.openxmlformats.org/officeDocument/2006/relationships/image" Target="../media/image85.emf"/><Relationship Id="rId7" Type="http://schemas.openxmlformats.org/officeDocument/2006/relationships/oleObject" Target="../embeddings/oleObject51.bin"/><Relationship Id="rId6" Type="http://schemas.openxmlformats.org/officeDocument/2006/relationships/image" Target="../media/image84.emf"/><Relationship Id="rId5" Type="http://schemas.openxmlformats.org/officeDocument/2006/relationships/oleObject" Target="../embeddings/oleObject50.bin"/><Relationship Id="rId4" Type="http://schemas.openxmlformats.org/officeDocument/2006/relationships/image" Target="../media/image83.emf"/><Relationship Id="rId3" Type="http://schemas.openxmlformats.org/officeDocument/2006/relationships/oleObject" Target="../embeddings/oleObject49.bin"/><Relationship Id="rId24" Type="http://schemas.openxmlformats.org/officeDocument/2006/relationships/vmlDrawing" Target="../drawings/vmlDrawing14.vml"/><Relationship Id="rId23" Type="http://schemas.openxmlformats.org/officeDocument/2006/relationships/slideLayout" Target="../slideLayouts/slideLayout41.xml"/><Relationship Id="rId22" Type="http://schemas.openxmlformats.org/officeDocument/2006/relationships/image" Target="../media/image92.wmf"/><Relationship Id="rId21" Type="http://schemas.openxmlformats.org/officeDocument/2006/relationships/image" Target="../media/image91.wmf"/><Relationship Id="rId20" Type="http://schemas.openxmlformats.org/officeDocument/2006/relationships/image" Target="../media/image6.wmf"/><Relationship Id="rId2" Type="http://schemas.openxmlformats.org/officeDocument/2006/relationships/image" Target="../media/image82.emf"/><Relationship Id="rId19" Type="http://schemas.openxmlformats.org/officeDocument/2006/relationships/oleObject" Target="../embeddings/oleObject57.bin"/><Relationship Id="rId18" Type="http://schemas.openxmlformats.org/officeDocument/2006/relationships/image" Target="../media/image90.emf"/><Relationship Id="rId17" Type="http://schemas.openxmlformats.org/officeDocument/2006/relationships/oleObject" Target="../embeddings/oleObject56.bin"/><Relationship Id="rId16" Type="http://schemas.openxmlformats.org/officeDocument/2006/relationships/image" Target="../media/image89.emf"/><Relationship Id="rId15" Type="http://schemas.openxmlformats.org/officeDocument/2006/relationships/oleObject" Target="../embeddings/oleObject55.bin"/><Relationship Id="rId14" Type="http://schemas.openxmlformats.org/officeDocument/2006/relationships/image" Target="../media/image88.emf"/><Relationship Id="rId13" Type="http://schemas.openxmlformats.org/officeDocument/2006/relationships/oleObject" Target="../embeddings/oleObject54.bin"/><Relationship Id="rId12" Type="http://schemas.openxmlformats.org/officeDocument/2006/relationships/image" Target="../media/image87.emf"/><Relationship Id="rId11" Type="http://schemas.openxmlformats.org/officeDocument/2006/relationships/oleObject" Target="../embeddings/oleObject53.bin"/><Relationship Id="rId10" Type="http://schemas.openxmlformats.org/officeDocument/2006/relationships/image" Target="../media/image86.emf"/><Relationship Id="rId1" Type="http://schemas.openxmlformats.org/officeDocument/2006/relationships/oleObject" Target="../embeddings/oleObject48.bin"/></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9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9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7.xml"/><Relationship Id="rId6" Type="http://schemas.openxmlformats.org/officeDocument/2006/relationships/image" Target="../media/image99.emf"/><Relationship Id="rId5" Type="http://schemas.openxmlformats.org/officeDocument/2006/relationships/oleObject" Target="../embeddings/oleObject60.bin"/><Relationship Id="rId4" Type="http://schemas.openxmlformats.org/officeDocument/2006/relationships/image" Target="../media/image98.emf"/><Relationship Id="rId3" Type="http://schemas.openxmlformats.org/officeDocument/2006/relationships/oleObject" Target="../embeddings/oleObject59.bin"/><Relationship Id="rId2" Type="http://schemas.openxmlformats.org/officeDocument/2006/relationships/image" Target="../media/image97.emf"/><Relationship Id="rId1" Type="http://schemas.openxmlformats.org/officeDocument/2006/relationships/oleObject" Target="../embeddings/oleObject58.bin"/></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3.emf"/><Relationship Id="rId7" Type="http://schemas.openxmlformats.org/officeDocument/2006/relationships/oleObject" Target="../embeddings/oleObject64.bin"/><Relationship Id="rId6" Type="http://schemas.openxmlformats.org/officeDocument/2006/relationships/image" Target="../media/image102.emf"/><Relationship Id="rId5" Type="http://schemas.openxmlformats.org/officeDocument/2006/relationships/oleObject" Target="../embeddings/oleObject63.bin"/><Relationship Id="rId4" Type="http://schemas.openxmlformats.org/officeDocument/2006/relationships/image" Target="../media/image101.emf"/><Relationship Id="rId3" Type="http://schemas.openxmlformats.org/officeDocument/2006/relationships/oleObject" Target="../embeddings/oleObject62.bin"/><Relationship Id="rId2" Type="http://schemas.openxmlformats.org/officeDocument/2006/relationships/image" Target="../media/image100.emf"/><Relationship Id="rId10" Type="http://schemas.openxmlformats.org/officeDocument/2006/relationships/vmlDrawing" Target="../drawings/vmlDrawing16.vml"/><Relationship Id="rId1" Type="http://schemas.openxmlformats.org/officeDocument/2006/relationships/oleObject" Target="../embeddings/oleObject61.bin"/></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106.emf"/><Relationship Id="rId7" Type="http://schemas.openxmlformats.org/officeDocument/2006/relationships/oleObject" Target="../embeddings/oleObject68.bin"/><Relationship Id="rId6" Type="http://schemas.openxmlformats.org/officeDocument/2006/relationships/image" Target="../media/image105.emf"/><Relationship Id="rId5" Type="http://schemas.openxmlformats.org/officeDocument/2006/relationships/oleObject" Target="../embeddings/oleObject67.bin"/><Relationship Id="rId4" Type="http://schemas.openxmlformats.org/officeDocument/2006/relationships/image" Target="../media/image63.wmf"/><Relationship Id="rId3" Type="http://schemas.openxmlformats.org/officeDocument/2006/relationships/oleObject" Target="../embeddings/oleObject66.bin"/><Relationship Id="rId2" Type="http://schemas.openxmlformats.org/officeDocument/2006/relationships/image" Target="../media/image104.emf"/><Relationship Id="rId14" Type="http://schemas.openxmlformats.org/officeDocument/2006/relationships/vmlDrawing" Target="../drawings/vmlDrawing17.vml"/><Relationship Id="rId13" Type="http://schemas.openxmlformats.org/officeDocument/2006/relationships/slideLayout" Target="../slideLayouts/slideLayout7.xml"/><Relationship Id="rId12" Type="http://schemas.openxmlformats.org/officeDocument/2006/relationships/image" Target="../media/image108.emf"/><Relationship Id="rId11" Type="http://schemas.openxmlformats.org/officeDocument/2006/relationships/oleObject" Target="../embeddings/oleObject70.bin"/><Relationship Id="rId10" Type="http://schemas.openxmlformats.org/officeDocument/2006/relationships/image" Target="../media/image107.emf"/><Relationship Id="rId1" Type="http://schemas.openxmlformats.org/officeDocument/2006/relationships/oleObject" Target="../embeddings/oleObject65.bin"/></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109.png"/><Relationship Id="rId1" Type="http://schemas.openxmlformats.org/officeDocument/2006/relationships/oleObject" Target="../embeddings/oleObject71.bin"/></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111.png"/><Relationship Id="rId1" Type="http://schemas.openxmlformats.org/officeDocument/2006/relationships/oleObject" Target="../embeddings/oleObject7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11"/>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latin typeface="Arial" panose="020B0604020202020204" pitchFamily="34" charset="0"/>
              </a:rPr>
            </a:fld>
            <a:endParaRPr lang="en-US" altLang="zh-CN" sz="1000" dirty="0">
              <a:solidFill>
                <a:schemeClr val="tx1"/>
              </a:solidFill>
              <a:latin typeface="Arial" panose="020B0604020202020204" pitchFamily="34" charset="0"/>
            </a:endParaRPr>
          </a:p>
        </p:txBody>
      </p:sp>
      <p:sp>
        <p:nvSpPr>
          <p:cNvPr id="8194" name="Rectangle 2"/>
          <p:cNvSpPr>
            <a:spLocks noGrp="1"/>
          </p:cNvSpPr>
          <p:nvPr>
            <p:ph type="ctrTitle" idx="4294967295"/>
          </p:nvPr>
        </p:nvSpPr>
        <p:spPr>
          <a:xfrm>
            <a:off x="0" y="1219200"/>
            <a:ext cx="7772400" cy="1933575"/>
          </a:xfrm>
          <a:ln/>
        </p:spPr>
        <p:txBody>
          <a:bodyPr vert="horz" wrap="square" lIns="91440" tIns="45720" rIns="91440" bIns="45720" anchor="b" anchorCtr="0"/>
          <a:p>
            <a:pPr algn="ctr" eaLnBrk="1" hangingPunct="1">
              <a:buClrTx/>
              <a:buSzTx/>
              <a:buFontTx/>
            </a:pPr>
            <a:r>
              <a:rPr lang="en-US" altLang="zh-CN" sz="4000" dirty="0">
                <a:latin typeface="+mj-lt"/>
                <a:ea typeface="+mj-ea"/>
                <a:cs typeface="+mj-cs"/>
              </a:rPr>
              <a:t>               </a:t>
            </a:r>
            <a:r>
              <a:rPr lang="zh-CN" altLang="en-US" sz="6600" dirty="0">
                <a:latin typeface="+mj-lt"/>
                <a:ea typeface="+mj-ea"/>
                <a:cs typeface="+mj-cs"/>
              </a:rPr>
              <a:t>流形学习介绍</a:t>
            </a:r>
            <a:endParaRPr lang="zh-CN" altLang="en-US" sz="6600" dirty="0">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17410"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线性降维方法</a:t>
            </a:r>
            <a:endParaRPr lang="zh-CN" altLang="en-US" dirty="0"/>
          </a:p>
        </p:txBody>
      </p:sp>
      <p:sp>
        <p:nvSpPr>
          <p:cNvPr id="17411" name="Rectangle 3"/>
          <p:cNvSpPr>
            <a:spLocks noGrp="1"/>
          </p:cNvSpPr>
          <p:nvPr>
            <p:ph idx="4294967295"/>
          </p:nvPr>
        </p:nvSpPr>
        <p:spPr>
          <a:xfrm>
            <a:off x="762000" y="1524000"/>
            <a:ext cx="8382000" cy="5029200"/>
          </a:xfrm>
          <a:ln/>
        </p:spPr>
        <p:txBody>
          <a:bodyPr vert="horz" wrap="square" lIns="91440" tIns="45720" rIns="91440" bIns="45720" anchor="t" anchorCtr="0"/>
          <a:p>
            <a:pPr eaLnBrk="1" hangingPunct="1"/>
            <a:r>
              <a:rPr lang="zh-CN" altLang="en-US" sz="2800" dirty="0"/>
              <a:t>线性判别分析</a:t>
            </a:r>
            <a:r>
              <a:rPr lang="en-US" altLang="zh-CN" sz="2800" dirty="0"/>
              <a:t>(LDA) [Fukunaga, 1991]</a:t>
            </a:r>
            <a:endParaRPr lang="en-US" altLang="zh-CN" sz="2800" dirty="0"/>
          </a:p>
          <a:p>
            <a:pPr lvl="1" eaLnBrk="1" hangingPunct="1"/>
            <a:r>
              <a:rPr lang="zh-CN" altLang="en-US" sz="2300" dirty="0"/>
              <a:t>降维目的：寻找最能把两类样本分开的投影直线，使投影后两类样本的均值之差与投影样本的总类散度的比值最大</a:t>
            </a:r>
            <a:endParaRPr lang="zh-CN" altLang="en-US" sz="2300" dirty="0"/>
          </a:p>
          <a:p>
            <a:pPr lvl="1" eaLnBrk="1" hangingPunct="1"/>
            <a:r>
              <a:rPr lang="zh-CN" altLang="en-US" sz="2300" dirty="0"/>
              <a:t>求解方法：经过推导把原问题转化为关于样本集总类内散度矩阵和总类间散度矩阵的广义特征值问题</a:t>
            </a:r>
            <a:endParaRPr lang="zh-CN" altLang="en-US" sz="2300" dirty="0"/>
          </a:p>
        </p:txBody>
      </p:sp>
      <p:grpSp>
        <p:nvGrpSpPr>
          <p:cNvPr id="17412" name="Group 55"/>
          <p:cNvGrpSpPr/>
          <p:nvPr/>
        </p:nvGrpSpPr>
        <p:grpSpPr>
          <a:xfrm>
            <a:off x="2379663" y="4092575"/>
            <a:ext cx="5316537" cy="2536825"/>
            <a:chOff x="1584" y="2496"/>
            <a:chExt cx="3349" cy="1598"/>
          </a:xfrm>
        </p:grpSpPr>
        <p:sp>
          <p:nvSpPr>
            <p:cNvPr id="17413" name="Line 24"/>
            <p:cNvSpPr/>
            <p:nvPr/>
          </p:nvSpPr>
          <p:spPr>
            <a:xfrm flipV="1">
              <a:off x="1584" y="2496"/>
              <a:ext cx="0" cy="1421"/>
            </a:xfrm>
            <a:prstGeom prst="line">
              <a:avLst/>
            </a:prstGeom>
            <a:ln w="9525" cap="flat" cmpd="sng">
              <a:solidFill>
                <a:schemeClr val="tx1"/>
              </a:solidFill>
              <a:prstDash val="solid"/>
              <a:miter/>
              <a:headEnd type="none" w="med" len="med"/>
              <a:tailEnd type="triangle" w="med" len="med"/>
            </a:ln>
          </p:spPr>
        </p:sp>
        <p:sp>
          <p:nvSpPr>
            <p:cNvPr id="17414" name="Line 25"/>
            <p:cNvSpPr/>
            <p:nvPr/>
          </p:nvSpPr>
          <p:spPr>
            <a:xfrm>
              <a:off x="1584" y="3917"/>
              <a:ext cx="1475" cy="0"/>
            </a:xfrm>
            <a:prstGeom prst="line">
              <a:avLst/>
            </a:prstGeom>
            <a:ln w="9525" cap="flat" cmpd="sng">
              <a:solidFill>
                <a:schemeClr val="tx1"/>
              </a:solidFill>
              <a:prstDash val="solid"/>
              <a:miter/>
              <a:headEnd type="none" w="med" len="med"/>
              <a:tailEnd type="triangle" w="med" len="med"/>
            </a:ln>
          </p:spPr>
        </p:sp>
        <p:sp>
          <p:nvSpPr>
            <p:cNvPr id="17415" name="Oval 26"/>
            <p:cNvSpPr/>
            <p:nvPr/>
          </p:nvSpPr>
          <p:spPr>
            <a:xfrm>
              <a:off x="2064" y="3120"/>
              <a:ext cx="109"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16" name="Oval 27"/>
            <p:cNvSpPr/>
            <p:nvPr/>
          </p:nvSpPr>
          <p:spPr>
            <a:xfrm>
              <a:off x="2240" y="3315"/>
              <a:ext cx="109"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17" name="Oval 28"/>
            <p:cNvSpPr/>
            <p:nvPr/>
          </p:nvSpPr>
          <p:spPr>
            <a:xfrm>
              <a:off x="2022" y="3425"/>
              <a:ext cx="108" cy="109"/>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18" name="Oval 29"/>
            <p:cNvSpPr/>
            <p:nvPr/>
          </p:nvSpPr>
          <p:spPr>
            <a:xfrm>
              <a:off x="2185" y="3207"/>
              <a:ext cx="109" cy="10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19" name="Oval 30"/>
            <p:cNvSpPr/>
            <p:nvPr/>
          </p:nvSpPr>
          <p:spPr>
            <a:xfrm>
              <a:off x="2513" y="3043"/>
              <a:ext cx="110"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20" name="Oval 31"/>
            <p:cNvSpPr/>
            <p:nvPr/>
          </p:nvSpPr>
          <p:spPr>
            <a:xfrm>
              <a:off x="2787" y="2879"/>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21" name="Oval 32"/>
            <p:cNvSpPr/>
            <p:nvPr/>
          </p:nvSpPr>
          <p:spPr>
            <a:xfrm>
              <a:off x="3072" y="3456"/>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22" name="Oval 33"/>
            <p:cNvSpPr/>
            <p:nvPr/>
          </p:nvSpPr>
          <p:spPr>
            <a:xfrm>
              <a:off x="2732" y="3098"/>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23" name="Oval 34"/>
            <p:cNvSpPr/>
            <p:nvPr/>
          </p:nvSpPr>
          <p:spPr>
            <a:xfrm>
              <a:off x="1968" y="2976"/>
              <a:ext cx="110"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24" name="Oval 35"/>
            <p:cNvSpPr/>
            <p:nvPr/>
          </p:nvSpPr>
          <p:spPr>
            <a:xfrm>
              <a:off x="2896" y="3152"/>
              <a:ext cx="109" cy="110"/>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25" name="Oval 36"/>
            <p:cNvSpPr/>
            <p:nvPr/>
          </p:nvSpPr>
          <p:spPr>
            <a:xfrm>
              <a:off x="2448" y="3504"/>
              <a:ext cx="109" cy="109"/>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26" name="Oval 37"/>
            <p:cNvSpPr/>
            <p:nvPr/>
          </p:nvSpPr>
          <p:spPr>
            <a:xfrm>
              <a:off x="2294" y="3534"/>
              <a:ext cx="110"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27" name="Oval 38"/>
            <p:cNvSpPr/>
            <p:nvPr/>
          </p:nvSpPr>
          <p:spPr>
            <a:xfrm>
              <a:off x="2496" y="3648"/>
              <a:ext cx="109"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28" name="Line 39"/>
            <p:cNvSpPr/>
            <p:nvPr/>
          </p:nvSpPr>
          <p:spPr>
            <a:xfrm flipV="1">
              <a:off x="1639" y="2715"/>
              <a:ext cx="1913" cy="1093"/>
            </a:xfrm>
            <a:prstGeom prst="line">
              <a:avLst/>
            </a:prstGeom>
            <a:ln w="63500" cap="flat" cmpd="sng">
              <a:solidFill>
                <a:srgbClr val="0000FF"/>
              </a:solidFill>
              <a:prstDash val="solid"/>
              <a:miter/>
              <a:headEnd type="none" w="med" len="med"/>
              <a:tailEnd type="triangle" w="med" len="med"/>
            </a:ln>
          </p:spPr>
        </p:sp>
        <p:sp>
          <p:nvSpPr>
            <p:cNvPr id="17429" name="Text Box 40"/>
            <p:cNvSpPr txBox="1"/>
            <p:nvPr/>
          </p:nvSpPr>
          <p:spPr>
            <a:xfrm>
              <a:off x="3648" y="2496"/>
              <a:ext cx="1285" cy="748"/>
            </a:xfrm>
            <a:prstGeom prst="rect">
              <a:avLst/>
            </a:prstGeom>
            <a:noFill/>
            <a:ln w="9525">
              <a:noFill/>
            </a:ln>
          </p:spPr>
          <p:txBody>
            <a:bodyPr anchor="t" anchorCtr="0">
              <a:spAutoFit/>
            </a:bodyPr>
            <a:p>
              <a:pPr>
                <a:spcBef>
                  <a:spcPct val="20000"/>
                </a:spcBef>
              </a:pPr>
              <a:r>
                <a:rPr lang="en-US" altLang="zh-CN" sz="2400" dirty="0">
                  <a:solidFill>
                    <a:srgbClr val="3333CC"/>
                  </a:solidFill>
                  <a:latin typeface="Times New Roman" panose="02020603050405020304" pitchFamily="18" charset="0"/>
                  <a:ea typeface="宋体" panose="02010600030101010101" pitchFamily="2" charset="-122"/>
                </a:rPr>
                <a:t>Best projection direction for classification</a:t>
              </a:r>
              <a:endParaRPr lang="en-US" altLang="zh-CN" sz="2400" dirty="0">
                <a:solidFill>
                  <a:srgbClr val="3333CC"/>
                </a:solidFill>
                <a:latin typeface="Times New Roman" panose="02020603050405020304" pitchFamily="18" charset="0"/>
                <a:ea typeface="宋体" panose="02010600030101010101" pitchFamily="2" charset="-122"/>
              </a:endParaRPr>
            </a:p>
          </p:txBody>
        </p:sp>
        <p:sp>
          <p:nvSpPr>
            <p:cNvPr id="17430" name="Oval 41"/>
            <p:cNvSpPr/>
            <p:nvPr/>
          </p:nvSpPr>
          <p:spPr>
            <a:xfrm>
              <a:off x="2883" y="2975"/>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31" name="Oval 42"/>
            <p:cNvSpPr/>
            <p:nvPr/>
          </p:nvSpPr>
          <p:spPr>
            <a:xfrm>
              <a:off x="2640" y="2736"/>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32" name="Oval 43"/>
            <p:cNvSpPr/>
            <p:nvPr/>
          </p:nvSpPr>
          <p:spPr>
            <a:xfrm>
              <a:off x="2736" y="3312"/>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33" name="Oval 44"/>
            <p:cNvSpPr/>
            <p:nvPr/>
          </p:nvSpPr>
          <p:spPr>
            <a:xfrm>
              <a:off x="3216" y="3696"/>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34" name="Oval 45"/>
            <p:cNvSpPr/>
            <p:nvPr/>
          </p:nvSpPr>
          <p:spPr>
            <a:xfrm>
              <a:off x="2496" y="2688"/>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35" name="Oval 46"/>
            <p:cNvSpPr/>
            <p:nvPr/>
          </p:nvSpPr>
          <p:spPr>
            <a:xfrm>
              <a:off x="2928" y="3504"/>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36" name="Oval 47"/>
            <p:cNvSpPr/>
            <p:nvPr/>
          </p:nvSpPr>
          <p:spPr>
            <a:xfrm>
              <a:off x="2928" y="3312"/>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37" name="Oval 48"/>
            <p:cNvSpPr/>
            <p:nvPr/>
          </p:nvSpPr>
          <p:spPr>
            <a:xfrm>
              <a:off x="2256" y="2688"/>
              <a:ext cx="109" cy="109"/>
            </a:xfrm>
            <a:prstGeom prst="ellipse">
              <a:avLst/>
            </a:prstGeom>
            <a:solidFill>
              <a:srgbClr val="00CCFF"/>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38" name="Oval 49"/>
            <p:cNvSpPr/>
            <p:nvPr/>
          </p:nvSpPr>
          <p:spPr>
            <a:xfrm>
              <a:off x="2208" y="3552"/>
              <a:ext cx="109"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39" name="Oval 50"/>
            <p:cNvSpPr/>
            <p:nvPr/>
          </p:nvSpPr>
          <p:spPr>
            <a:xfrm>
              <a:off x="2592" y="3744"/>
              <a:ext cx="109"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40" name="Oval 51"/>
            <p:cNvSpPr/>
            <p:nvPr/>
          </p:nvSpPr>
          <p:spPr>
            <a:xfrm>
              <a:off x="2352" y="3792"/>
              <a:ext cx="109"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41" name="Oval 52"/>
            <p:cNvSpPr/>
            <p:nvPr/>
          </p:nvSpPr>
          <p:spPr>
            <a:xfrm>
              <a:off x="1776" y="3120"/>
              <a:ext cx="110"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42" name="Oval 53"/>
            <p:cNvSpPr/>
            <p:nvPr/>
          </p:nvSpPr>
          <p:spPr>
            <a:xfrm>
              <a:off x="1680" y="2880"/>
              <a:ext cx="110"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7443" name="Oval 54"/>
            <p:cNvSpPr/>
            <p:nvPr/>
          </p:nvSpPr>
          <p:spPr>
            <a:xfrm>
              <a:off x="2592" y="3984"/>
              <a:ext cx="109" cy="110"/>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ext Box 2"/>
          <p:cNvSpPr txBox="1"/>
          <p:nvPr/>
        </p:nvSpPr>
        <p:spPr>
          <a:xfrm>
            <a:off x="2124075" y="1214438"/>
            <a:ext cx="5073650" cy="706755"/>
          </a:xfrm>
          <a:prstGeom prst="rect">
            <a:avLst/>
          </a:prstGeom>
          <a:noFill/>
          <a:ln w="9525">
            <a:noFill/>
          </a:ln>
        </p:spPr>
        <p:txBody>
          <a:bodyPr anchor="t" anchorCtr="0">
            <a:spAutoFit/>
          </a:bodyPr>
          <a:p>
            <a:pPr algn="ctr" fontAlgn="t">
              <a:spcBef>
                <a:spcPct val="50000"/>
              </a:spcBef>
            </a:pPr>
            <a:r>
              <a:rPr lang="zh-CN" altLang="en-US" sz="4000" b="1" dirty="0">
                <a:solidFill>
                  <a:srgbClr val="002060"/>
                </a:solidFill>
                <a:latin typeface="Times New Roman" panose="02020603050405020304" pitchFamily="18" charset="0"/>
                <a:ea typeface="宋体" panose="02010600030101010101" pitchFamily="2" charset="-122"/>
              </a:rPr>
              <a:t>多重判别分析 </a:t>
            </a:r>
            <a:r>
              <a:rPr lang="en-US" altLang="zh-CN" sz="4000" b="1" dirty="0">
                <a:solidFill>
                  <a:srgbClr val="002060"/>
                </a:solidFill>
                <a:latin typeface="Times New Roman" panose="02020603050405020304" pitchFamily="18" charset="0"/>
                <a:ea typeface="宋体" panose="02010600030101010101" pitchFamily="2" charset="-122"/>
              </a:rPr>
              <a:t>(MDA)</a:t>
            </a:r>
            <a:endParaRPr lang="en-US" altLang="zh-CN" sz="4000" b="1" dirty="0">
              <a:solidFill>
                <a:srgbClr val="002060"/>
              </a:solidFill>
              <a:latin typeface="Times New Roman" panose="02020603050405020304" pitchFamily="18" charset="0"/>
              <a:ea typeface="宋体" panose="02010600030101010101" pitchFamily="2" charset="-122"/>
            </a:endParaRPr>
          </a:p>
        </p:txBody>
      </p:sp>
      <p:sp>
        <p:nvSpPr>
          <p:cNvPr id="19458" name="Text Box 3"/>
          <p:cNvSpPr txBox="1"/>
          <p:nvPr/>
        </p:nvSpPr>
        <p:spPr>
          <a:xfrm>
            <a:off x="900113" y="1981200"/>
            <a:ext cx="7162800" cy="2120900"/>
          </a:xfrm>
          <a:prstGeom prst="rect">
            <a:avLst/>
          </a:prstGeom>
          <a:noFill/>
          <a:ln w="9525">
            <a:noFill/>
          </a:ln>
        </p:spPr>
        <p:txBody>
          <a:bodyPr anchor="t" anchorCtr="0">
            <a:spAutoFit/>
          </a:bodyPr>
          <a:p>
            <a:pPr fontAlgn="t">
              <a:spcBef>
                <a:spcPct val="50000"/>
              </a:spcBef>
              <a:buClrTx/>
              <a:buFont typeface="Wingdings" panose="05000000000000000000" pitchFamily="2" charset="2"/>
              <a:buChar char="Ø"/>
            </a:pPr>
            <a:r>
              <a:rPr lang="en-US" altLang="zh-CN" sz="2400" b="1" dirty="0">
                <a:solidFill>
                  <a:srgbClr val="002060"/>
                </a:solidFill>
                <a:latin typeface="Times New Roman" panose="02020603050405020304" pitchFamily="18" charset="0"/>
                <a:ea typeface="宋体" panose="02010600030101010101" pitchFamily="2" charset="-122"/>
              </a:rPr>
              <a:t> MDA</a:t>
            </a:r>
            <a:r>
              <a:rPr lang="zh-CN" altLang="en-US" sz="2400" b="1" dirty="0">
                <a:solidFill>
                  <a:srgbClr val="002060"/>
                </a:solidFill>
                <a:latin typeface="Times New Roman" panose="02020603050405020304" pitchFamily="18" charset="0"/>
                <a:ea typeface="宋体" panose="02010600030101010101" pitchFamily="2" charset="-122"/>
              </a:rPr>
              <a:t>把</a:t>
            </a:r>
            <a:r>
              <a:rPr lang="en-US" altLang="zh-CN" sz="2400" b="1" dirty="0">
                <a:solidFill>
                  <a:srgbClr val="002060"/>
                </a:solidFill>
                <a:latin typeface="Times New Roman" panose="02020603050405020304" pitchFamily="18" charset="0"/>
                <a:ea typeface="宋体" panose="02010600030101010101" pitchFamily="2" charset="-122"/>
              </a:rPr>
              <a:t>LDA</a:t>
            </a:r>
            <a:r>
              <a:rPr lang="zh-CN" altLang="en-US" sz="2400" b="1" dirty="0">
                <a:solidFill>
                  <a:srgbClr val="002060"/>
                </a:solidFill>
                <a:latin typeface="Times New Roman" panose="02020603050405020304" pitchFamily="18" charset="0"/>
                <a:ea typeface="宋体" panose="02010600030101010101" pitchFamily="2" charset="-122"/>
              </a:rPr>
              <a:t>推广到多类的情况</a:t>
            </a:r>
            <a:r>
              <a:rPr lang="en-US" altLang="zh-CN" sz="2400" b="1" dirty="0">
                <a:solidFill>
                  <a:srgbClr val="002060"/>
                </a:solidFill>
                <a:latin typeface="Times New Roman" panose="02020603050405020304" pitchFamily="18" charset="0"/>
                <a:ea typeface="宋体" panose="02010600030101010101" pitchFamily="2" charset="-122"/>
              </a:rPr>
              <a:t>.</a:t>
            </a:r>
            <a:endParaRPr lang="en-US" altLang="zh-CN" sz="2400" b="1" dirty="0">
              <a:solidFill>
                <a:srgbClr val="002060"/>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en-US" altLang="zh-CN" sz="2400" b="1" dirty="0">
                <a:solidFill>
                  <a:srgbClr val="002060"/>
                </a:solidFill>
                <a:latin typeface="Times New Roman" panose="02020603050405020304" pitchFamily="18" charset="0"/>
                <a:ea typeface="宋体" panose="02010600030101010101" pitchFamily="2" charset="-122"/>
              </a:rPr>
              <a:t> </a:t>
            </a:r>
            <a:r>
              <a:rPr lang="zh-CN" altLang="en-US" sz="2400" b="1" dirty="0">
                <a:solidFill>
                  <a:srgbClr val="002060"/>
                </a:solidFill>
                <a:latin typeface="Times New Roman" panose="02020603050405020304" pitchFamily="18" charset="0"/>
                <a:ea typeface="宋体" panose="02010600030101010101" pitchFamily="2" charset="-122"/>
              </a:rPr>
              <a:t>对于</a:t>
            </a:r>
            <a:r>
              <a:rPr lang="en-US" altLang="zh-CN" sz="2400" b="1" dirty="0">
                <a:solidFill>
                  <a:srgbClr val="002060"/>
                </a:solidFill>
                <a:latin typeface="Times New Roman" panose="02020603050405020304" pitchFamily="18" charset="0"/>
                <a:ea typeface="宋体" panose="02010600030101010101" pitchFamily="2" charset="-122"/>
              </a:rPr>
              <a:t>c-</a:t>
            </a:r>
            <a:r>
              <a:rPr lang="zh-CN" altLang="en-US" sz="2400" b="1" dirty="0">
                <a:solidFill>
                  <a:srgbClr val="002060"/>
                </a:solidFill>
                <a:latin typeface="Times New Roman" panose="02020603050405020304" pitchFamily="18" charset="0"/>
                <a:ea typeface="宋体" panose="02010600030101010101" pitchFamily="2" charset="-122"/>
              </a:rPr>
              <a:t>类问题</a:t>
            </a:r>
            <a:r>
              <a:rPr lang="en-US" altLang="zh-CN" sz="2400" b="1" dirty="0">
                <a:solidFill>
                  <a:srgbClr val="002060"/>
                </a:solidFill>
                <a:latin typeface="Times New Roman" panose="02020603050405020304" pitchFamily="18" charset="0"/>
                <a:ea typeface="宋体" panose="02010600030101010101" pitchFamily="2" charset="-122"/>
              </a:rPr>
              <a:t>, MDA</a:t>
            </a:r>
            <a:r>
              <a:rPr lang="zh-CN" altLang="en-US" sz="2400" b="1" dirty="0">
                <a:solidFill>
                  <a:srgbClr val="002060"/>
                </a:solidFill>
                <a:latin typeface="Times New Roman" panose="02020603050405020304" pitchFamily="18" charset="0"/>
                <a:ea typeface="宋体" panose="02010600030101010101" pitchFamily="2" charset="-122"/>
              </a:rPr>
              <a:t>把样本投影到 </a:t>
            </a:r>
            <a:r>
              <a:rPr lang="en-US" altLang="zh-CN" sz="2400" b="1" dirty="0">
                <a:solidFill>
                  <a:srgbClr val="002060"/>
                </a:solidFill>
                <a:latin typeface="Times New Roman" panose="02020603050405020304" pitchFamily="18" charset="0"/>
                <a:ea typeface="宋体" panose="02010600030101010101" pitchFamily="2" charset="-122"/>
              </a:rPr>
              <a:t>c-1 </a:t>
            </a:r>
            <a:r>
              <a:rPr lang="zh-CN" altLang="en-US" sz="2400" b="1" dirty="0">
                <a:solidFill>
                  <a:srgbClr val="002060"/>
                </a:solidFill>
                <a:latin typeface="Times New Roman" panose="02020603050405020304" pitchFamily="18" charset="0"/>
                <a:ea typeface="宋体" panose="02010600030101010101" pitchFamily="2" charset="-122"/>
              </a:rPr>
              <a:t>维子空间</a:t>
            </a:r>
            <a:r>
              <a:rPr lang="en-US" altLang="zh-CN" sz="2400" b="1" dirty="0">
                <a:solidFill>
                  <a:srgbClr val="002060"/>
                </a:solidFill>
                <a:latin typeface="Times New Roman" panose="02020603050405020304" pitchFamily="18" charset="0"/>
                <a:ea typeface="宋体" panose="02010600030101010101" pitchFamily="2" charset="-122"/>
              </a:rPr>
              <a:t>.</a:t>
            </a:r>
            <a:endParaRPr lang="en-US" altLang="zh-CN" sz="2400" b="1" dirty="0">
              <a:solidFill>
                <a:srgbClr val="002060"/>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en-US" altLang="zh-CN" sz="2400" b="1" dirty="0">
                <a:solidFill>
                  <a:srgbClr val="002060"/>
                </a:solidFill>
                <a:latin typeface="Times New Roman" panose="02020603050405020304" pitchFamily="18" charset="0"/>
                <a:ea typeface="宋体" panose="02010600030101010101" pitchFamily="2" charset="-122"/>
              </a:rPr>
              <a:t> </a:t>
            </a:r>
            <a:r>
              <a:rPr lang="zh-CN" altLang="en-US" sz="2400" b="1" dirty="0">
                <a:solidFill>
                  <a:srgbClr val="002060"/>
                </a:solidFill>
                <a:latin typeface="Times New Roman" panose="02020603050405020304" pitchFamily="18" charset="0"/>
                <a:ea typeface="宋体" panose="02010600030101010101" pitchFamily="2" charset="-122"/>
              </a:rPr>
              <a:t>目标和解法与</a:t>
            </a:r>
            <a:r>
              <a:rPr lang="en-US" altLang="zh-CN" sz="2400" b="1" dirty="0">
                <a:solidFill>
                  <a:srgbClr val="002060"/>
                </a:solidFill>
                <a:latin typeface="Times New Roman" panose="02020603050405020304" pitchFamily="18" charset="0"/>
                <a:ea typeface="宋体" panose="02010600030101010101" pitchFamily="2" charset="-122"/>
              </a:rPr>
              <a:t>LDA</a:t>
            </a:r>
            <a:r>
              <a:rPr lang="zh-CN" altLang="en-US" sz="2400" b="1" dirty="0">
                <a:solidFill>
                  <a:srgbClr val="002060"/>
                </a:solidFill>
                <a:latin typeface="Times New Roman" panose="02020603050405020304" pitchFamily="18" charset="0"/>
                <a:ea typeface="宋体" panose="02010600030101010101" pitchFamily="2" charset="-122"/>
              </a:rPr>
              <a:t>相似</a:t>
            </a:r>
            <a:r>
              <a:rPr lang="en-US" altLang="zh-CN" sz="2400" b="1" dirty="0">
                <a:solidFill>
                  <a:srgbClr val="002060"/>
                </a:solidFill>
                <a:latin typeface="Times New Roman" panose="02020603050405020304" pitchFamily="18" charset="0"/>
                <a:ea typeface="宋体" panose="02010600030101010101" pitchFamily="2" charset="-122"/>
              </a:rPr>
              <a:t>,</a:t>
            </a:r>
            <a:r>
              <a:rPr lang="zh-CN" altLang="en-US" sz="2400" b="1" dirty="0">
                <a:solidFill>
                  <a:srgbClr val="002060"/>
                </a:solidFill>
                <a:latin typeface="Times New Roman" panose="02020603050405020304" pitchFamily="18" charset="0"/>
                <a:ea typeface="宋体" panose="02010600030101010101" pitchFamily="2" charset="-122"/>
              </a:rPr>
              <a:t>只是类内散布矩阵的定义</a:t>
            </a:r>
            <a:endParaRPr lang="zh-CN" altLang="en-US" sz="2400" b="1" dirty="0">
              <a:solidFill>
                <a:srgbClr val="002060"/>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rgbClr val="002060"/>
                </a:solidFill>
                <a:latin typeface="Times New Roman" panose="02020603050405020304" pitchFamily="18" charset="0"/>
                <a:ea typeface="宋体" panose="02010600030101010101" pitchFamily="2" charset="-122"/>
              </a:rPr>
              <a:t>更为复杂</a:t>
            </a:r>
            <a:r>
              <a:rPr lang="en-US" altLang="zh-CN" sz="2400" b="1" dirty="0">
                <a:solidFill>
                  <a:srgbClr val="002060"/>
                </a:solidFill>
                <a:latin typeface="Times New Roman" panose="02020603050405020304" pitchFamily="18" charset="0"/>
                <a:ea typeface="宋体" panose="02010600030101010101" pitchFamily="2" charset="-122"/>
              </a:rPr>
              <a:t>, </a:t>
            </a:r>
            <a:r>
              <a:rPr lang="zh-CN" altLang="en-US" sz="2400" b="1" dirty="0">
                <a:solidFill>
                  <a:srgbClr val="002060"/>
                </a:solidFill>
                <a:latin typeface="Times New Roman" panose="02020603050405020304" pitchFamily="18" charset="0"/>
                <a:ea typeface="宋体" panose="02010600030101010101" pitchFamily="2" charset="-122"/>
              </a:rPr>
              <a:t>求解的广义特征值问题也更为复杂</a:t>
            </a:r>
            <a:r>
              <a:rPr lang="en-US" altLang="zh-CN" sz="2400" b="1" dirty="0">
                <a:solidFill>
                  <a:srgbClr val="002060"/>
                </a:solidFill>
                <a:latin typeface="Times New Roman" panose="02020603050405020304" pitchFamily="18" charset="0"/>
                <a:ea typeface="宋体" panose="02010600030101010101" pitchFamily="2" charset="-122"/>
              </a:rPr>
              <a:t>.</a:t>
            </a:r>
            <a:endParaRPr lang="en-US" altLang="zh-CN" sz="2400" b="1" dirty="0">
              <a:solidFill>
                <a:srgbClr val="002060"/>
              </a:solidFill>
              <a:latin typeface="Times New Roman" panose="02020603050405020304" pitchFamily="18" charset="0"/>
              <a:ea typeface="宋体" panose="02010600030101010101" pitchFamily="2" charset="-122"/>
            </a:endParaRPr>
          </a:p>
        </p:txBody>
      </p:sp>
      <p:graphicFrame>
        <p:nvGraphicFramePr>
          <p:cNvPr id="19459" name="Object 4"/>
          <p:cNvGraphicFramePr>
            <a:graphicFrameLocks noChangeAspect="1"/>
          </p:cNvGraphicFramePr>
          <p:nvPr/>
        </p:nvGraphicFramePr>
        <p:xfrm>
          <a:off x="2819400" y="4327525"/>
          <a:ext cx="3254375" cy="1920875"/>
        </p:xfrm>
        <a:graphic>
          <a:graphicData uri="http://schemas.openxmlformats.org/presentationml/2006/ole">
            <mc:AlternateContent xmlns:mc="http://schemas.openxmlformats.org/markup-compatibility/2006">
              <mc:Choice xmlns:v="urn:schemas-microsoft-com:vml" Requires="v">
                <p:oleObj spid="_x0000_s3092" name="" r:id="rId1" imgW="3253740" imgH="1920240" progId="Paint.Picture">
                  <p:embed/>
                </p:oleObj>
              </mc:Choice>
              <mc:Fallback>
                <p:oleObj name="" r:id="rId1" imgW="3253740" imgH="1920240" progId="Paint.Picture">
                  <p:embed/>
                  <p:pic>
                    <p:nvPicPr>
                      <p:cNvPr id="0" name="图片 3091"/>
                      <p:cNvPicPr/>
                      <p:nvPr/>
                    </p:nvPicPr>
                    <p:blipFill>
                      <a:blip r:embed="rId2"/>
                      <a:stretch>
                        <a:fillRect/>
                      </a:stretch>
                    </p:blipFill>
                    <p:spPr>
                      <a:xfrm>
                        <a:off x="2819400" y="4327525"/>
                        <a:ext cx="3254375" cy="1920875"/>
                      </a:xfrm>
                      <a:prstGeom prst="rect">
                        <a:avLst/>
                      </a:prstGeom>
                      <a:noFill/>
                      <a:ln w="38100">
                        <a:noFill/>
                        <a:miter/>
                      </a:ln>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20482"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降维方法概述</a:t>
            </a:r>
            <a:endParaRPr lang="zh-CN" altLang="en-US" dirty="0"/>
          </a:p>
        </p:txBody>
      </p:sp>
      <p:sp>
        <p:nvSpPr>
          <p:cNvPr id="20483" name="Rectangle 3"/>
          <p:cNvSpPr>
            <a:spLocks noGrp="1"/>
          </p:cNvSpPr>
          <p:nvPr>
            <p:ph idx="4294967295"/>
          </p:nvPr>
        </p:nvSpPr>
        <p:spPr>
          <a:xfrm>
            <a:off x="762000" y="1600200"/>
            <a:ext cx="8382000" cy="5029200"/>
          </a:xfrm>
          <a:ln/>
        </p:spPr>
        <p:txBody>
          <a:bodyPr vert="horz" wrap="square" lIns="91440" tIns="45720" rIns="91440" bIns="45720" anchor="t" anchorCtr="0"/>
          <a:p>
            <a:pPr eaLnBrk="1" hangingPunct="1"/>
            <a:r>
              <a:rPr lang="zh-CN" altLang="en-US" sz="2800" dirty="0"/>
              <a:t>线性降维</a:t>
            </a:r>
            <a:endParaRPr lang="zh-CN" altLang="en-US" sz="2800" dirty="0"/>
          </a:p>
          <a:p>
            <a:pPr lvl="1" eaLnBrk="1" hangingPunct="1"/>
            <a:r>
              <a:rPr lang="zh-CN" altLang="en-US" sz="2300" dirty="0">
                <a:solidFill>
                  <a:srgbClr val="008000"/>
                </a:solidFill>
              </a:rPr>
              <a:t>主成分分析 </a:t>
            </a:r>
            <a:r>
              <a:rPr lang="en-US" altLang="zh-CN" sz="2300" dirty="0">
                <a:solidFill>
                  <a:srgbClr val="008000"/>
                </a:solidFill>
              </a:rPr>
              <a:t>(PCA)</a:t>
            </a:r>
            <a:r>
              <a:rPr lang="en-US" altLang="zh-CN" sz="2300" dirty="0"/>
              <a:t> [Jolliffe, 1986]</a:t>
            </a:r>
            <a:endParaRPr lang="en-US" altLang="zh-CN" sz="2300" dirty="0"/>
          </a:p>
          <a:p>
            <a:pPr lvl="1" eaLnBrk="1" hangingPunct="1"/>
            <a:r>
              <a:rPr lang="zh-CN" altLang="en-US" sz="2300" dirty="0">
                <a:solidFill>
                  <a:srgbClr val="008000"/>
                </a:solidFill>
              </a:rPr>
              <a:t>线性判别分析 </a:t>
            </a:r>
            <a:r>
              <a:rPr lang="en-US" altLang="zh-CN" sz="2300" dirty="0">
                <a:solidFill>
                  <a:srgbClr val="008000"/>
                </a:solidFill>
              </a:rPr>
              <a:t>(LDA)</a:t>
            </a:r>
            <a:r>
              <a:rPr lang="en-US" altLang="zh-CN" sz="2300" dirty="0"/>
              <a:t> [Fukunaga, 1991]</a:t>
            </a:r>
            <a:endParaRPr lang="en-US" altLang="zh-CN" sz="2300" dirty="0"/>
          </a:p>
          <a:p>
            <a:pPr lvl="1" eaLnBrk="1" hangingPunct="1"/>
            <a:r>
              <a:rPr lang="zh-CN" altLang="en-US" sz="2300" dirty="0">
                <a:solidFill>
                  <a:srgbClr val="008000"/>
                </a:solidFill>
              </a:rPr>
              <a:t>多维尺度变换 </a:t>
            </a:r>
            <a:r>
              <a:rPr lang="en-US" altLang="zh-CN" sz="2300" dirty="0">
                <a:solidFill>
                  <a:srgbClr val="008000"/>
                </a:solidFill>
              </a:rPr>
              <a:t>(MDS)</a:t>
            </a:r>
            <a:r>
              <a:rPr lang="en-US" altLang="zh-CN" sz="2300" dirty="0"/>
              <a:t> [Cox, 1994]</a:t>
            </a:r>
            <a:endParaRPr lang="en-US" altLang="zh-CN" sz="2300" dirty="0"/>
          </a:p>
        </p:txBody>
      </p:sp>
      <p:grpSp>
        <p:nvGrpSpPr>
          <p:cNvPr id="2" name="Group 4"/>
          <p:cNvGrpSpPr/>
          <p:nvPr/>
        </p:nvGrpSpPr>
        <p:grpSpPr>
          <a:xfrm>
            <a:off x="5622925" y="3783013"/>
            <a:ext cx="1828800" cy="1951037"/>
            <a:chOff x="4404" y="2655"/>
            <a:chExt cx="1152" cy="1229"/>
          </a:xfrm>
        </p:grpSpPr>
        <p:sp>
          <p:nvSpPr>
            <p:cNvPr id="20485" name="Oval 5"/>
            <p:cNvSpPr>
              <a:spLocks noChangeAspect="1"/>
            </p:cNvSpPr>
            <p:nvPr/>
          </p:nvSpPr>
          <p:spPr>
            <a:xfrm>
              <a:off x="4558" y="3001"/>
              <a:ext cx="76" cy="76"/>
            </a:xfrm>
            <a:prstGeom prst="ellipse">
              <a:avLst/>
            </a:prstGeom>
            <a:solidFill>
              <a:srgbClr val="FF9933"/>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486" name="Oval 6"/>
            <p:cNvSpPr>
              <a:spLocks noChangeAspect="1"/>
            </p:cNvSpPr>
            <p:nvPr/>
          </p:nvSpPr>
          <p:spPr>
            <a:xfrm>
              <a:off x="4634" y="3462"/>
              <a:ext cx="77" cy="76"/>
            </a:xfrm>
            <a:prstGeom prst="ellipse">
              <a:avLst/>
            </a:prstGeom>
            <a:solidFill>
              <a:srgbClr val="FF9933"/>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487" name="Oval 7"/>
            <p:cNvSpPr>
              <a:spLocks noChangeAspect="1"/>
            </p:cNvSpPr>
            <p:nvPr/>
          </p:nvSpPr>
          <p:spPr>
            <a:xfrm>
              <a:off x="5018" y="2924"/>
              <a:ext cx="77" cy="77"/>
            </a:xfrm>
            <a:prstGeom prst="ellipse">
              <a:avLst/>
            </a:prstGeom>
            <a:solidFill>
              <a:srgbClr val="FF9933"/>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488" name="Oval 8"/>
            <p:cNvSpPr>
              <a:spLocks noChangeAspect="1"/>
            </p:cNvSpPr>
            <p:nvPr/>
          </p:nvSpPr>
          <p:spPr>
            <a:xfrm>
              <a:off x="4903" y="3385"/>
              <a:ext cx="77" cy="77"/>
            </a:xfrm>
            <a:prstGeom prst="ellipse">
              <a:avLst/>
            </a:prstGeom>
            <a:solidFill>
              <a:srgbClr val="FF9933"/>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489" name="Oval 9"/>
            <p:cNvSpPr>
              <a:spLocks noChangeAspect="1"/>
            </p:cNvSpPr>
            <p:nvPr/>
          </p:nvSpPr>
          <p:spPr>
            <a:xfrm>
              <a:off x="5210" y="3308"/>
              <a:ext cx="77" cy="77"/>
            </a:xfrm>
            <a:prstGeom prst="ellipse">
              <a:avLst/>
            </a:prstGeom>
            <a:solidFill>
              <a:srgbClr val="FF9933"/>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490" name="Oval 10"/>
            <p:cNvSpPr>
              <a:spLocks noChangeAspect="1"/>
            </p:cNvSpPr>
            <p:nvPr/>
          </p:nvSpPr>
          <p:spPr>
            <a:xfrm>
              <a:off x="4750" y="3116"/>
              <a:ext cx="76" cy="77"/>
            </a:xfrm>
            <a:prstGeom prst="ellipse">
              <a:avLst/>
            </a:prstGeom>
            <a:solidFill>
              <a:srgbClr val="FF9933"/>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491" name="Oval 11"/>
            <p:cNvSpPr>
              <a:spLocks noChangeAspect="1"/>
            </p:cNvSpPr>
            <p:nvPr/>
          </p:nvSpPr>
          <p:spPr>
            <a:xfrm>
              <a:off x="4826" y="3692"/>
              <a:ext cx="77" cy="77"/>
            </a:xfrm>
            <a:prstGeom prst="ellipse">
              <a:avLst/>
            </a:prstGeom>
            <a:solidFill>
              <a:srgbClr val="FF9933"/>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492" name="Line 12"/>
            <p:cNvSpPr>
              <a:spLocks noChangeAspect="1"/>
            </p:cNvSpPr>
            <p:nvPr/>
          </p:nvSpPr>
          <p:spPr>
            <a:xfrm flipV="1">
              <a:off x="4404" y="2655"/>
              <a:ext cx="0" cy="1229"/>
            </a:xfrm>
            <a:prstGeom prst="line">
              <a:avLst/>
            </a:prstGeom>
            <a:ln w="25400" cap="flat" cmpd="sng">
              <a:solidFill>
                <a:schemeClr val="tx1"/>
              </a:solidFill>
              <a:prstDash val="solid"/>
              <a:miter/>
              <a:headEnd type="none" w="med" len="med"/>
              <a:tailEnd type="arrow" w="med" len="med"/>
            </a:ln>
          </p:spPr>
        </p:sp>
        <p:sp>
          <p:nvSpPr>
            <p:cNvPr id="20493" name="Line 13"/>
            <p:cNvSpPr>
              <a:spLocks noChangeAspect="1"/>
            </p:cNvSpPr>
            <p:nvPr/>
          </p:nvSpPr>
          <p:spPr>
            <a:xfrm flipV="1">
              <a:off x="4404" y="3878"/>
              <a:ext cx="1152" cy="0"/>
            </a:xfrm>
            <a:prstGeom prst="line">
              <a:avLst/>
            </a:prstGeom>
            <a:ln w="25400" cap="flat" cmpd="sng">
              <a:solidFill>
                <a:schemeClr val="tx1"/>
              </a:solidFill>
              <a:prstDash val="solid"/>
              <a:miter/>
              <a:headEnd type="none" w="med" len="med"/>
              <a:tailEnd type="arrow" w="med" len="med"/>
            </a:ln>
          </p:spPr>
        </p:sp>
        <p:sp>
          <p:nvSpPr>
            <p:cNvPr id="20494" name="Text Box 14"/>
            <p:cNvSpPr txBox="1">
              <a:spLocks noChangeAspect="1"/>
            </p:cNvSpPr>
            <p:nvPr/>
          </p:nvSpPr>
          <p:spPr>
            <a:xfrm>
              <a:off x="4812" y="2732"/>
              <a:ext cx="248" cy="288"/>
            </a:xfrm>
            <a:prstGeom prst="rect">
              <a:avLst/>
            </a:prstGeom>
            <a:noFill/>
            <a:ln w="9525">
              <a:noFill/>
            </a:ln>
          </p:spPr>
          <p:txBody>
            <a:bodyPr wrap="none" anchor="t" anchorCtr="0">
              <a:spAutoFit/>
            </a:bodyPr>
            <a:p>
              <a:pPr algn="ctr">
                <a:spcBef>
                  <a:spcPct val="20000"/>
                </a:spcBef>
              </a:pPr>
              <a:r>
                <a:rPr lang="en-US" altLang="zh-CN" sz="2400" b="1" dirty="0">
                  <a:solidFill>
                    <a:schemeClr val="tx1"/>
                  </a:solidFill>
                  <a:latin typeface="Times New Roman" panose="02020603050405020304" pitchFamily="18" charset="0"/>
                  <a:ea typeface="宋体" panose="02010600030101010101" pitchFamily="2" charset="-122"/>
                </a:rPr>
                <a:t>x</a:t>
              </a:r>
              <a:r>
                <a:rPr lang="en-US" altLang="zh-CN" sz="2400" baseline="-25000" dirty="0">
                  <a:solidFill>
                    <a:schemeClr val="tx1"/>
                  </a:solidFill>
                  <a:latin typeface="Times New Roman" panose="02020603050405020304" pitchFamily="18" charset="0"/>
                  <a:ea typeface="宋体" panose="02010600030101010101" pitchFamily="2" charset="-122"/>
                </a:rPr>
                <a:t>i</a:t>
              </a:r>
              <a:endParaRPr lang="en-US" altLang="zh-CN" sz="2400" baseline="-25000" dirty="0">
                <a:solidFill>
                  <a:schemeClr val="tx1"/>
                </a:solidFill>
                <a:latin typeface="Times New Roman" panose="02020603050405020304" pitchFamily="18" charset="0"/>
                <a:ea typeface="宋体" panose="02010600030101010101" pitchFamily="2" charset="-122"/>
              </a:endParaRPr>
            </a:p>
          </p:txBody>
        </p:sp>
        <p:sp>
          <p:nvSpPr>
            <p:cNvPr id="20495" name="Text Box 15"/>
            <p:cNvSpPr txBox="1">
              <a:spLocks noChangeAspect="1"/>
            </p:cNvSpPr>
            <p:nvPr/>
          </p:nvSpPr>
          <p:spPr>
            <a:xfrm>
              <a:off x="5224" y="3333"/>
              <a:ext cx="248" cy="288"/>
            </a:xfrm>
            <a:prstGeom prst="rect">
              <a:avLst/>
            </a:prstGeom>
            <a:noFill/>
            <a:ln w="9525">
              <a:noFill/>
            </a:ln>
          </p:spPr>
          <p:txBody>
            <a:bodyPr wrap="none" anchor="t" anchorCtr="0">
              <a:spAutoFit/>
            </a:bodyPr>
            <a:p>
              <a:pPr algn="ctr">
                <a:spcBef>
                  <a:spcPct val="20000"/>
                </a:spcBef>
              </a:pPr>
              <a:r>
                <a:rPr lang="en-US" altLang="zh-CN" sz="2400" b="1" dirty="0">
                  <a:solidFill>
                    <a:schemeClr val="tx1"/>
                  </a:solidFill>
                  <a:latin typeface="Times New Roman" panose="02020603050405020304" pitchFamily="18" charset="0"/>
                  <a:ea typeface="宋体" panose="02010600030101010101" pitchFamily="2" charset="-122"/>
                </a:rPr>
                <a:t>x</a:t>
              </a:r>
              <a:r>
                <a:rPr lang="en-US" altLang="zh-CN" sz="2400" baseline="-25000" dirty="0">
                  <a:solidFill>
                    <a:schemeClr val="tx1"/>
                  </a:solidFill>
                  <a:latin typeface="Times New Roman" panose="02020603050405020304" pitchFamily="18" charset="0"/>
                  <a:ea typeface="宋体" panose="02010600030101010101" pitchFamily="2" charset="-122"/>
                </a:rPr>
                <a:t>j</a:t>
              </a:r>
              <a:endParaRPr lang="en-US" altLang="zh-CN" sz="2400" baseline="-25000" dirty="0">
                <a:solidFill>
                  <a:schemeClr val="tx1"/>
                </a:solidFill>
                <a:latin typeface="Times New Roman" panose="02020603050405020304" pitchFamily="18" charset="0"/>
                <a:ea typeface="宋体" panose="02010600030101010101" pitchFamily="2" charset="-122"/>
              </a:endParaRPr>
            </a:p>
          </p:txBody>
        </p:sp>
        <p:sp>
          <p:nvSpPr>
            <p:cNvPr id="20496" name="Line 16"/>
            <p:cNvSpPr>
              <a:spLocks noChangeAspect="1"/>
            </p:cNvSpPr>
            <p:nvPr/>
          </p:nvSpPr>
          <p:spPr>
            <a:xfrm>
              <a:off x="5095" y="3001"/>
              <a:ext cx="154" cy="307"/>
            </a:xfrm>
            <a:prstGeom prst="line">
              <a:avLst/>
            </a:prstGeom>
            <a:ln w="25400" cap="flat" cmpd="sng">
              <a:solidFill>
                <a:schemeClr val="tx1"/>
              </a:solidFill>
              <a:prstDash val="solid"/>
              <a:miter/>
              <a:headEnd type="arrow" w="med" len="med"/>
              <a:tailEnd type="arrow" w="med" len="med"/>
            </a:ln>
          </p:spPr>
        </p:sp>
      </p:grpSp>
      <p:sp>
        <p:nvSpPr>
          <p:cNvPr id="692241" name="Text Box 17"/>
          <p:cNvSpPr txBox="1">
            <a:spLocks noChangeAspect="1"/>
          </p:cNvSpPr>
          <p:nvPr/>
        </p:nvSpPr>
        <p:spPr>
          <a:xfrm>
            <a:off x="6803390" y="4221163"/>
            <a:ext cx="445770" cy="460375"/>
          </a:xfrm>
          <a:prstGeom prst="rect">
            <a:avLst/>
          </a:prstGeom>
          <a:noFill/>
          <a:ln w="9525">
            <a:noFill/>
          </a:ln>
        </p:spPr>
        <p:txBody>
          <a:bodyPr wrap="none" anchor="t" anchorCtr="0">
            <a:spAutoFit/>
          </a:bodyPr>
          <a:p>
            <a:pPr algn="ctr">
              <a:spcBef>
                <a:spcPct val="20000"/>
              </a:spcBef>
            </a:pPr>
            <a:r>
              <a:rPr lang="en-US" altLang="zh-CN" sz="2400" i="1" dirty="0">
                <a:solidFill>
                  <a:srgbClr val="FF0000"/>
                </a:solidFill>
                <a:latin typeface="Times New Roman" panose="02020603050405020304" pitchFamily="18" charset="0"/>
                <a:ea typeface="宋体" panose="02010600030101010101" pitchFamily="2" charset="-122"/>
              </a:rPr>
              <a:t>d</a:t>
            </a:r>
            <a:r>
              <a:rPr lang="en-US" altLang="zh-CN" sz="2400" baseline="-25000" dirty="0">
                <a:solidFill>
                  <a:srgbClr val="FF0000"/>
                </a:solidFill>
                <a:latin typeface="Times New Roman" panose="02020603050405020304" pitchFamily="18" charset="0"/>
                <a:ea typeface="宋体" panose="02010600030101010101" pitchFamily="2" charset="-122"/>
              </a:rPr>
              <a:t>ij</a:t>
            </a:r>
            <a:endParaRPr lang="en-US" altLang="zh-CN" sz="2400" baseline="-25000" dirty="0">
              <a:solidFill>
                <a:srgbClr val="FF0000"/>
              </a:solidFill>
              <a:latin typeface="Times New Roman" panose="02020603050405020304" pitchFamily="18" charset="0"/>
              <a:ea typeface="宋体" panose="02010600030101010101" pitchFamily="2" charset="-122"/>
            </a:endParaRPr>
          </a:p>
        </p:txBody>
      </p:sp>
      <p:sp>
        <p:nvSpPr>
          <p:cNvPr id="692242" name="AutoShape 18"/>
          <p:cNvSpPr/>
          <p:nvPr/>
        </p:nvSpPr>
        <p:spPr>
          <a:xfrm>
            <a:off x="4132263" y="4581525"/>
            <a:ext cx="1447800" cy="901700"/>
          </a:xfrm>
          <a:prstGeom prst="rightArrow">
            <a:avLst>
              <a:gd name="adj1" fmla="val 50000"/>
              <a:gd name="adj2" fmla="val 40118"/>
            </a:avLst>
          </a:prstGeom>
          <a:solidFill>
            <a:srgbClr val="CCFFFF"/>
          </a:solidFill>
          <a:ln w="9525" cap="flat" cmpd="sng">
            <a:solidFill>
              <a:srgbClr val="CCFFFF"/>
            </a:solidFill>
            <a:prstDash val="solid"/>
            <a:miter/>
            <a:headEnd type="none" w="med" len="med"/>
            <a:tailEnd type="none" w="med" len="med"/>
          </a:ln>
        </p:spPr>
        <p:txBody>
          <a:bodyPr wrap="none" anchor="ctr" anchorCtr="0"/>
          <a:p>
            <a:pPr algn="ctr"/>
            <a:r>
              <a:rPr lang="en-US" altLang="zh-CN" sz="1800" dirty="0">
                <a:latin typeface="Arial" panose="020B0604020202020204" pitchFamily="34" charset="0"/>
                <a:ea typeface="黑体" panose="02010609060101010101" pitchFamily="49" charset="-122"/>
              </a:rPr>
              <a:t>Mapping</a:t>
            </a:r>
            <a:endParaRPr lang="en-US" altLang="zh-CN" sz="1800" dirty="0">
              <a:latin typeface="Arial" panose="020B0604020202020204" pitchFamily="34" charset="0"/>
              <a:ea typeface="黑体" panose="02010609060101010101" pitchFamily="49" charset="-122"/>
            </a:endParaRPr>
          </a:p>
        </p:txBody>
      </p:sp>
      <p:grpSp>
        <p:nvGrpSpPr>
          <p:cNvPr id="20499" name="Group 19"/>
          <p:cNvGrpSpPr/>
          <p:nvPr/>
        </p:nvGrpSpPr>
        <p:grpSpPr>
          <a:xfrm>
            <a:off x="1403350" y="3716338"/>
            <a:ext cx="2592388" cy="2305050"/>
            <a:chOff x="1383" y="2750"/>
            <a:chExt cx="1633" cy="1452"/>
          </a:xfrm>
        </p:grpSpPr>
        <p:sp>
          <p:nvSpPr>
            <p:cNvPr id="20500" name="Rectangle 20"/>
            <p:cNvSpPr>
              <a:spLocks noChangeAspect="1"/>
            </p:cNvSpPr>
            <p:nvPr/>
          </p:nvSpPr>
          <p:spPr>
            <a:xfrm>
              <a:off x="2133" y="3053"/>
              <a:ext cx="77" cy="7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501" name="Rectangle 21"/>
            <p:cNvSpPr>
              <a:spLocks noChangeAspect="1"/>
            </p:cNvSpPr>
            <p:nvPr/>
          </p:nvSpPr>
          <p:spPr>
            <a:xfrm>
              <a:off x="2594" y="3091"/>
              <a:ext cx="77" cy="7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502" name="Rectangle 22"/>
            <p:cNvSpPr>
              <a:spLocks noChangeAspect="1"/>
            </p:cNvSpPr>
            <p:nvPr/>
          </p:nvSpPr>
          <p:spPr>
            <a:xfrm>
              <a:off x="1980" y="3475"/>
              <a:ext cx="77" cy="7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503" name="Rectangle 23"/>
            <p:cNvSpPr>
              <a:spLocks noChangeAspect="1"/>
            </p:cNvSpPr>
            <p:nvPr/>
          </p:nvSpPr>
          <p:spPr>
            <a:xfrm>
              <a:off x="2210" y="3705"/>
              <a:ext cx="77" cy="7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504" name="Rectangle 24"/>
            <p:cNvSpPr>
              <a:spLocks noChangeAspect="1"/>
            </p:cNvSpPr>
            <p:nvPr/>
          </p:nvSpPr>
          <p:spPr>
            <a:xfrm>
              <a:off x="2632" y="3398"/>
              <a:ext cx="77" cy="7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505" name="Rectangle 25"/>
            <p:cNvSpPr>
              <a:spLocks noChangeAspect="1"/>
            </p:cNvSpPr>
            <p:nvPr/>
          </p:nvSpPr>
          <p:spPr>
            <a:xfrm>
              <a:off x="2594" y="3897"/>
              <a:ext cx="77" cy="7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506" name="Rectangle 26"/>
            <p:cNvSpPr>
              <a:spLocks noChangeAspect="1"/>
            </p:cNvSpPr>
            <p:nvPr/>
          </p:nvSpPr>
          <p:spPr>
            <a:xfrm>
              <a:off x="2939" y="3437"/>
              <a:ext cx="77" cy="76"/>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algn="ct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20507" name="Text Box 27"/>
            <p:cNvSpPr txBox="1">
              <a:spLocks noChangeAspect="1"/>
            </p:cNvSpPr>
            <p:nvPr/>
          </p:nvSpPr>
          <p:spPr>
            <a:xfrm>
              <a:off x="1879" y="2938"/>
              <a:ext cx="237" cy="288"/>
            </a:xfrm>
            <a:prstGeom prst="rect">
              <a:avLst/>
            </a:prstGeom>
            <a:noFill/>
            <a:ln w="9525">
              <a:noFill/>
            </a:ln>
          </p:spPr>
          <p:txBody>
            <a:bodyPr wrap="none" anchor="t" anchorCtr="0">
              <a:spAutoFit/>
            </a:bodyPr>
            <a:p>
              <a:pPr algn="ctr">
                <a:spcBef>
                  <a:spcPct val="20000"/>
                </a:spcBef>
              </a:pPr>
              <a:r>
                <a:rPr lang="en-US" altLang="zh-CN" sz="2400" dirty="0">
                  <a:solidFill>
                    <a:schemeClr val="tx1"/>
                  </a:solidFill>
                  <a:latin typeface="Times New Roman" panose="02020603050405020304" pitchFamily="18" charset="0"/>
                  <a:ea typeface="宋体" panose="02010600030101010101" pitchFamily="2" charset="-122"/>
                </a:rPr>
                <a:t>z</a:t>
              </a:r>
              <a:r>
                <a:rPr lang="en-US" altLang="zh-CN" sz="2400" baseline="-25000" dirty="0">
                  <a:solidFill>
                    <a:schemeClr val="tx1"/>
                  </a:solidFill>
                  <a:latin typeface="Times New Roman" panose="02020603050405020304" pitchFamily="18" charset="0"/>
                  <a:ea typeface="宋体" panose="02010600030101010101" pitchFamily="2" charset="-122"/>
                </a:rPr>
                <a:t>i</a:t>
              </a:r>
              <a:endParaRPr lang="en-US" altLang="zh-CN" sz="2400" baseline="-25000" dirty="0">
                <a:solidFill>
                  <a:schemeClr val="tx1"/>
                </a:solidFill>
                <a:latin typeface="Times New Roman" panose="02020603050405020304" pitchFamily="18" charset="0"/>
                <a:ea typeface="宋体" panose="02010600030101010101" pitchFamily="2" charset="-122"/>
              </a:endParaRPr>
            </a:p>
          </p:txBody>
        </p:sp>
        <p:sp>
          <p:nvSpPr>
            <p:cNvPr id="20508" name="Text Box 28"/>
            <p:cNvSpPr txBox="1">
              <a:spLocks noChangeAspect="1"/>
            </p:cNvSpPr>
            <p:nvPr/>
          </p:nvSpPr>
          <p:spPr>
            <a:xfrm>
              <a:off x="2647" y="3015"/>
              <a:ext cx="237" cy="288"/>
            </a:xfrm>
            <a:prstGeom prst="rect">
              <a:avLst/>
            </a:prstGeom>
            <a:noFill/>
            <a:ln w="9525">
              <a:noFill/>
            </a:ln>
          </p:spPr>
          <p:txBody>
            <a:bodyPr wrap="none" anchor="t" anchorCtr="0">
              <a:spAutoFit/>
            </a:bodyPr>
            <a:p>
              <a:pPr algn="ctr">
                <a:spcBef>
                  <a:spcPct val="20000"/>
                </a:spcBef>
              </a:pPr>
              <a:r>
                <a:rPr lang="en-US" altLang="zh-CN" sz="2400" dirty="0">
                  <a:solidFill>
                    <a:schemeClr val="tx1"/>
                  </a:solidFill>
                  <a:latin typeface="Times New Roman" panose="02020603050405020304" pitchFamily="18" charset="0"/>
                  <a:ea typeface="宋体" panose="02010600030101010101" pitchFamily="2" charset="-122"/>
                </a:rPr>
                <a:t>z</a:t>
              </a:r>
              <a:r>
                <a:rPr lang="en-US" altLang="zh-CN" sz="2400" baseline="-25000" dirty="0">
                  <a:solidFill>
                    <a:schemeClr val="tx1"/>
                  </a:solidFill>
                  <a:latin typeface="Times New Roman" panose="02020603050405020304" pitchFamily="18" charset="0"/>
                  <a:ea typeface="宋体" panose="02010600030101010101" pitchFamily="2" charset="-122"/>
                </a:rPr>
                <a:t>j</a:t>
              </a:r>
              <a:endParaRPr lang="en-US" altLang="zh-CN" sz="2400" baseline="-25000" dirty="0">
                <a:solidFill>
                  <a:schemeClr val="tx1"/>
                </a:solidFill>
                <a:latin typeface="Times New Roman" panose="02020603050405020304" pitchFamily="18" charset="0"/>
                <a:ea typeface="宋体" panose="02010600030101010101" pitchFamily="2" charset="-122"/>
              </a:endParaRPr>
            </a:p>
          </p:txBody>
        </p:sp>
        <p:sp>
          <p:nvSpPr>
            <p:cNvPr id="20509" name="Line 29"/>
            <p:cNvSpPr>
              <a:spLocks noChangeAspect="1"/>
            </p:cNvSpPr>
            <p:nvPr/>
          </p:nvSpPr>
          <p:spPr>
            <a:xfrm>
              <a:off x="2210" y="3091"/>
              <a:ext cx="384" cy="39"/>
            </a:xfrm>
            <a:prstGeom prst="line">
              <a:avLst/>
            </a:prstGeom>
            <a:ln w="25400" cap="flat" cmpd="sng">
              <a:solidFill>
                <a:schemeClr val="tx1"/>
              </a:solidFill>
              <a:prstDash val="solid"/>
              <a:miter/>
              <a:headEnd type="arrow" w="med" len="med"/>
              <a:tailEnd type="arrow" w="med" len="med"/>
            </a:ln>
          </p:spPr>
        </p:sp>
        <p:sp>
          <p:nvSpPr>
            <p:cNvPr id="20510" name="Text Box 30"/>
            <p:cNvSpPr txBox="1">
              <a:spLocks noChangeAspect="1"/>
            </p:cNvSpPr>
            <p:nvPr/>
          </p:nvSpPr>
          <p:spPr>
            <a:xfrm>
              <a:off x="2260" y="2750"/>
              <a:ext cx="267" cy="288"/>
            </a:xfrm>
            <a:prstGeom prst="rect">
              <a:avLst/>
            </a:prstGeom>
            <a:noFill/>
            <a:ln w="9525">
              <a:noFill/>
            </a:ln>
          </p:spPr>
          <p:txBody>
            <a:bodyPr wrap="none" anchor="t" anchorCtr="0">
              <a:spAutoFit/>
            </a:bodyPr>
            <a:p>
              <a:pPr algn="ctr">
                <a:spcBef>
                  <a:spcPct val="20000"/>
                </a:spcBef>
              </a:pPr>
              <a:r>
                <a:rPr lang="en-US" altLang="zh-CN" sz="2400" dirty="0">
                  <a:solidFill>
                    <a:srgbClr val="FF0000"/>
                  </a:solidFill>
                  <a:latin typeface="Symbol" panose="05050102010706020507" pitchFamily="18" charset="2"/>
                  <a:ea typeface="宋体" panose="02010600030101010101" pitchFamily="2" charset="-122"/>
                </a:rPr>
                <a:t>g</a:t>
              </a:r>
              <a:r>
                <a:rPr lang="en-US" altLang="zh-CN" sz="2400" baseline="-25000" dirty="0">
                  <a:solidFill>
                    <a:srgbClr val="FF0000"/>
                  </a:solidFill>
                  <a:latin typeface="Times New Roman" panose="02020603050405020304" pitchFamily="18" charset="0"/>
                  <a:ea typeface="宋体" panose="02010600030101010101" pitchFamily="2" charset="-122"/>
                </a:rPr>
                <a:t>ij</a:t>
              </a:r>
              <a:endParaRPr lang="en-US" altLang="zh-CN" sz="2400" baseline="-25000" dirty="0">
                <a:solidFill>
                  <a:srgbClr val="FF0000"/>
                </a:solidFill>
                <a:latin typeface="Times New Roman" panose="02020603050405020304" pitchFamily="18" charset="0"/>
                <a:ea typeface="宋体" panose="02010600030101010101" pitchFamily="2" charset="-122"/>
              </a:endParaRPr>
            </a:p>
          </p:txBody>
        </p:sp>
        <p:sp>
          <p:nvSpPr>
            <p:cNvPr id="20511" name="Line 31"/>
            <p:cNvSpPr/>
            <p:nvPr/>
          </p:nvSpPr>
          <p:spPr>
            <a:xfrm flipV="1">
              <a:off x="1746" y="2840"/>
              <a:ext cx="0" cy="1180"/>
            </a:xfrm>
            <a:prstGeom prst="line">
              <a:avLst/>
            </a:prstGeom>
            <a:ln w="28575" cap="flat" cmpd="sng">
              <a:solidFill>
                <a:schemeClr val="tx1"/>
              </a:solidFill>
              <a:prstDash val="solid"/>
              <a:round/>
              <a:headEnd type="none" w="sm" len="sm"/>
              <a:tailEnd type="arrow" w="med" len="med"/>
            </a:ln>
          </p:spPr>
        </p:sp>
        <p:sp>
          <p:nvSpPr>
            <p:cNvPr id="20512" name="Line 32"/>
            <p:cNvSpPr/>
            <p:nvPr/>
          </p:nvSpPr>
          <p:spPr>
            <a:xfrm flipV="1">
              <a:off x="1740" y="4020"/>
              <a:ext cx="1179" cy="0"/>
            </a:xfrm>
            <a:prstGeom prst="line">
              <a:avLst/>
            </a:prstGeom>
            <a:ln w="28575" cap="flat" cmpd="sng">
              <a:solidFill>
                <a:schemeClr val="tx1"/>
              </a:solidFill>
              <a:prstDash val="solid"/>
              <a:round/>
              <a:headEnd type="none" w="sm" len="sm"/>
              <a:tailEnd type="arrow" w="med" len="med"/>
            </a:ln>
          </p:spPr>
        </p:sp>
        <p:sp>
          <p:nvSpPr>
            <p:cNvPr id="20513" name="Line 33"/>
            <p:cNvSpPr/>
            <p:nvPr/>
          </p:nvSpPr>
          <p:spPr>
            <a:xfrm flipH="1">
              <a:off x="1610" y="4014"/>
              <a:ext cx="136" cy="182"/>
            </a:xfrm>
            <a:prstGeom prst="line">
              <a:avLst/>
            </a:prstGeom>
            <a:ln w="28575" cap="flat" cmpd="sng">
              <a:solidFill>
                <a:schemeClr val="tx1"/>
              </a:solidFill>
              <a:prstDash val="solid"/>
              <a:round/>
              <a:headEnd type="none" w="sm" len="sm"/>
              <a:tailEnd type="arrow" w="med" len="med"/>
            </a:ln>
          </p:spPr>
        </p:sp>
        <p:sp>
          <p:nvSpPr>
            <p:cNvPr id="20514" name="Line 34"/>
            <p:cNvSpPr/>
            <p:nvPr/>
          </p:nvSpPr>
          <p:spPr>
            <a:xfrm>
              <a:off x="1746" y="4020"/>
              <a:ext cx="45" cy="182"/>
            </a:xfrm>
            <a:prstGeom prst="line">
              <a:avLst/>
            </a:prstGeom>
            <a:ln w="28575" cap="flat" cmpd="sng">
              <a:solidFill>
                <a:schemeClr val="tx1"/>
              </a:solidFill>
              <a:prstDash val="solid"/>
              <a:round/>
              <a:headEnd type="none" w="sm" len="sm"/>
              <a:tailEnd type="arrow" w="med" len="med"/>
            </a:ln>
          </p:spPr>
        </p:sp>
        <p:sp>
          <p:nvSpPr>
            <p:cNvPr id="20515" name="Line 35"/>
            <p:cNvSpPr/>
            <p:nvPr/>
          </p:nvSpPr>
          <p:spPr>
            <a:xfrm flipH="1" flipV="1">
              <a:off x="1383" y="3974"/>
              <a:ext cx="363" cy="46"/>
            </a:xfrm>
            <a:prstGeom prst="line">
              <a:avLst/>
            </a:prstGeom>
            <a:ln w="28575" cap="flat" cmpd="sng">
              <a:solidFill>
                <a:schemeClr val="tx1"/>
              </a:solidFill>
              <a:prstDash val="solid"/>
              <a:round/>
              <a:headEnd type="none" w="sm" len="sm"/>
              <a:tailEnd type="arrow" w="med" len="med"/>
            </a:ln>
          </p:spPr>
        </p:sp>
        <p:sp>
          <p:nvSpPr>
            <p:cNvPr id="20516" name="Line 36"/>
            <p:cNvSpPr/>
            <p:nvPr/>
          </p:nvSpPr>
          <p:spPr>
            <a:xfrm flipV="1">
              <a:off x="1746" y="3884"/>
              <a:ext cx="136" cy="136"/>
            </a:xfrm>
            <a:prstGeom prst="line">
              <a:avLst/>
            </a:prstGeom>
            <a:ln w="28575" cap="flat" cmpd="sng">
              <a:solidFill>
                <a:schemeClr val="tx1"/>
              </a:solidFill>
              <a:prstDash val="solid"/>
              <a:round/>
              <a:headEnd type="none" w="sm" len="sm"/>
              <a:tailEnd type="arrow" w="med" len="med"/>
            </a:ln>
          </p:spPr>
        </p:sp>
      </p:grpSp>
      <p:sp>
        <p:nvSpPr>
          <p:cNvPr id="20517" name="Text Box 37"/>
          <p:cNvSpPr txBox="1"/>
          <p:nvPr/>
        </p:nvSpPr>
        <p:spPr>
          <a:xfrm>
            <a:off x="1905000" y="6064250"/>
            <a:ext cx="1403350" cy="645160"/>
          </a:xfrm>
          <a:prstGeom prst="rect">
            <a:avLst/>
          </a:prstGeom>
          <a:noFill/>
          <a:ln w="9525">
            <a:noFill/>
          </a:ln>
        </p:spPr>
        <p:txBody>
          <a:bodyPr anchor="t" anchorCtr="1">
            <a:spAutoFit/>
          </a:bodyPr>
          <a:p>
            <a:pPr>
              <a:spcBef>
                <a:spcPct val="50000"/>
              </a:spcBef>
            </a:pPr>
            <a:r>
              <a:rPr lang="zh-CN" altLang="en-US" sz="1800" dirty="0">
                <a:latin typeface="Arial" panose="020B0604020202020204" pitchFamily="34" charset="0"/>
                <a:ea typeface="黑体" panose="02010609060101010101" pitchFamily="49" charset="-122"/>
              </a:rPr>
              <a:t>原始空间，可能非欧式</a:t>
            </a:r>
            <a:endParaRPr lang="zh-CN" altLang="en-US" sz="1800" dirty="0">
              <a:latin typeface="Arial" panose="020B0604020202020204" pitchFamily="34" charset="0"/>
              <a:ea typeface="黑体" panose="02010609060101010101" pitchFamily="49" charset="-122"/>
            </a:endParaRPr>
          </a:p>
        </p:txBody>
      </p:sp>
      <p:sp>
        <p:nvSpPr>
          <p:cNvPr id="692262" name="Text Box 38"/>
          <p:cNvSpPr txBox="1"/>
          <p:nvPr/>
        </p:nvSpPr>
        <p:spPr>
          <a:xfrm>
            <a:off x="5715000" y="6216650"/>
            <a:ext cx="1828800" cy="368300"/>
          </a:xfrm>
          <a:prstGeom prst="rect">
            <a:avLst/>
          </a:prstGeom>
          <a:noFill/>
          <a:ln w="9525">
            <a:noFill/>
          </a:ln>
        </p:spPr>
        <p:txBody>
          <a:bodyPr anchor="t" anchorCtr="1">
            <a:spAutoFit/>
          </a:bodyPr>
          <a:p>
            <a:pPr>
              <a:spcBef>
                <a:spcPct val="50000"/>
              </a:spcBef>
            </a:pPr>
            <a:r>
              <a:rPr lang="zh-CN" altLang="en-US" sz="1800" dirty="0">
                <a:latin typeface="Arial" panose="020B0604020202020204" pitchFamily="34" charset="0"/>
                <a:ea typeface="黑体" panose="02010609060101010101" pitchFamily="49" charset="-122"/>
              </a:rPr>
              <a:t>低维欧式空间</a:t>
            </a:r>
            <a:endParaRPr lang="zh-CN" altLang="en-US" sz="1800" dirty="0">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2242"/>
                                        </p:tgtEl>
                                        <p:attrNameLst>
                                          <p:attrName>style.visibility</p:attrName>
                                        </p:attrNameLst>
                                      </p:cBhvr>
                                      <p:to>
                                        <p:strVal val="visible"/>
                                      </p:to>
                                    </p:set>
                                    <p:animEffect transition="in" filter="wipe(left)">
                                      <p:cBhvr>
                                        <p:cTn id="7" dur="500"/>
                                        <p:tgtEl>
                                          <p:spTgt spid="6922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 presetClass="entr" presetSubtype="16" fill="hold" grpId="1" nodeType="afterEffect">
                                  <p:stCondLst>
                                    <p:cond delay="0"/>
                                  </p:stCondLst>
                                  <p:childTnLst>
                                    <p:set>
                                      <p:cBhvr>
                                        <p:cTn id="14" dur="1" fill="hold">
                                          <p:stCondLst>
                                            <p:cond delay="0"/>
                                          </p:stCondLst>
                                        </p:cTn>
                                        <p:tgtEl>
                                          <p:spTgt spid="692241"/>
                                        </p:tgtEl>
                                        <p:attrNameLst>
                                          <p:attrName>style.visibility</p:attrName>
                                        </p:attrNameLst>
                                      </p:cBhvr>
                                      <p:to>
                                        <p:strVal val="visible"/>
                                      </p:to>
                                    </p:set>
                                    <p:animEffect transition="in" filter="box(in)">
                                      <p:cBhvr>
                                        <p:cTn id="15" dur="500"/>
                                        <p:tgtEl>
                                          <p:spTgt spid="692241"/>
                                        </p:tgtEl>
                                      </p:cBhvr>
                                    </p:animEffect>
                                  </p:childTnLst>
                                </p:cTn>
                              </p:par>
                            </p:childTnLst>
                          </p:cTn>
                        </p:par>
                        <p:par>
                          <p:cTn id="16" fill="hold">
                            <p:stCondLst>
                              <p:cond delay="1500"/>
                            </p:stCondLst>
                            <p:childTnLst>
                              <p:par>
                                <p:cTn id="17" presetID="26" presetClass="emph" presetSubtype="0" fill="hold" grpId="0" nodeType="afterEffect">
                                  <p:stCondLst>
                                    <p:cond delay="0"/>
                                  </p:stCondLst>
                                  <p:childTnLst>
                                    <p:animEffect transition="out" filter="fade">
                                      <p:cBhvr>
                                        <p:cTn id="18" dur="500" tmFilter="0, 0; .2, .5; .8, .5; 1, 0"/>
                                        <p:tgtEl>
                                          <p:spTgt spid="692241"/>
                                        </p:tgtEl>
                                      </p:cBhvr>
                                    </p:animEffect>
                                    <p:animScale>
                                      <p:cBhvr>
                                        <p:cTn id="19" dur="250" autoRev="1" fill="hold"/>
                                        <p:tgtEl>
                                          <p:spTgt spid="692241"/>
                                        </p:tgtEl>
                                      </p:cBhvr>
                                      <p:by x="105000" y="105000"/>
                                    </p:animScale>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92262"/>
                                        </p:tgtEl>
                                        <p:attrNameLst>
                                          <p:attrName>style.visibility</p:attrName>
                                        </p:attrNameLst>
                                      </p:cBhvr>
                                      <p:to>
                                        <p:strVal val="visible"/>
                                      </p:to>
                                    </p:set>
                                    <p:animEffect transition="in" filter="blinds(horizontal)">
                                      <p:cBhvr>
                                        <p:cTn id="23" dur="500"/>
                                        <p:tgtEl>
                                          <p:spTgt spid="692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41" grpId="0"/>
      <p:bldP spid="692241" grpId="1"/>
      <p:bldP spid="692242" grpId="0" animBg="1"/>
      <p:bldP spid="6922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图片 1"/>
          <p:cNvPicPr>
            <a:picLocks noChangeAspect="1"/>
          </p:cNvPicPr>
          <p:nvPr/>
        </p:nvPicPr>
        <p:blipFill>
          <a:blip r:embed="rId1"/>
          <a:stretch>
            <a:fillRect/>
          </a:stretch>
        </p:blipFill>
        <p:spPr>
          <a:xfrm>
            <a:off x="2209800" y="1523683"/>
            <a:ext cx="3362325" cy="1779587"/>
          </a:xfrm>
          <a:prstGeom prst="rect">
            <a:avLst/>
          </a:prstGeom>
          <a:noFill/>
          <a:ln w="9525">
            <a:noFill/>
          </a:ln>
        </p:spPr>
      </p:pic>
      <p:sp>
        <p:nvSpPr>
          <p:cNvPr id="21506" name="矩形 2"/>
          <p:cNvSpPr/>
          <p:nvPr/>
        </p:nvSpPr>
        <p:spPr>
          <a:xfrm>
            <a:off x="1476375" y="692150"/>
            <a:ext cx="6911975" cy="460375"/>
          </a:xfrm>
          <a:prstGeom prst="rect">
            <a:avLst/>
          </a:prstGeom>
          <a:noFill/>
          <a:ln w="9525">
            <a:noFill/>
          </a:ln>
        </p:spPr>
        <p:txBody>
          <a:bodyPr anchor="t" anchorCtr="0">
            <a:spAutoFit/>
          </a:bodyPr>
          <a:p>
            <a:pPr latinLnBrk="1"/>
            <a:r>
              <a:rPr lang="zh-CN" altLang="en-US" sz="2400" b="1" dirty="0">
                <a:solidFill>
                  <a:srgbClr val="002060"/>
                </a:solidFill>
                <a:latin typeface="SF Pro Display"/>
                <a:ea typeface="宋体" panose="02010600030101010101" pitchFamily="2" charset="-122"/>
              </a:rPr>
              <a:t>多维尺度变换</a:t>
            </a:r>
            <a:r>
              <a:rPr lang="en-US" altLang="zh-CN" sz="2400" b="1" dirty="0">
                <a:solidFill>
                  <a:srgbClr val="002060"/>
                </a:solidFill>
                <a:latin typeface="SF Pro Display"/>
                <a:ea typeface="宋体" panose="02010600030101010101" pitchFamily="2" charset="-122"/>
              </a:rPr>
              <a:t>(multidimensional scaling</a:t>
            </a:r>
            <a:r>
              <a:rPr lang="en-US" altLang="zh-CN" sz="2400" b="1" dirty="0">
                <a:solidFill>
                  <a:srgbClr val="FFFFFF"/>
                </a:solidFill>
                <a:latin typeface="SF Pro Display"/>
                <a:ea typeface="宋体" panose="02010600030101010101" pitchFamily="2" charset="-122"/>
              </a:rPr>
              <a:t>, MDS)</a:t>
            </a:r>
            <a:endParaRPr lang="en-US" altLang="zh-CN" sz="2400" b="1" dirty="0">
              <a:solidFill>
                <a:srgbClr val="FFFFFF"/>
              </a:solidFill>
              <a:latin typeface="SF Pro Display"/>
              <a:ea typeface="宋体" panose="02010600030101010101" pitchFamily="2" charset="-122"/>
            </a:endParaRPr>
          </a:p>
        </p:txBody>
      </p:sp>
      <p:pic>
        <p:nvPicPr>
          <p:cNvPr id="21507" name="图片 3"/>
          <p:cNvPicPr>
            <a:picLocks noChangeAspect="1"/>
          </p:cNvPicPr>
          <p:nvPr/>
        </p:nvPicPr>
        <p:blipFill>
          <a:blip r:embed="rId2"/>
          <a:stretch>
            <a:fillRect/>
          </a:stretch>
        </p:blipFill>
        <p:spPr>
          <a:xfrm>
            <a:off x="2916238" y="4941888"/>
            <a:ext cx="4624387" cy="1223962"/>
          </a:xfrm>
          <a:prstGeom prst="rect">
            <a:avLst/>
          </a:prstGeom>
          <a:noFill/>
          <a:ln w="9525">
            <a:noFill/>
          </a:ln>
        </p:spPr>
      </p:pic>
      <p:pic>
        <p:nvPicPr>
          <p:cNvPr id="21508" name="图片 5"/>
          <p:cNvPicPr>
            <a:picLocks noChangeAspect="1"/>
          </p:cNvPicPr>
          <p:nvPr/>
        </p:nvPicPr>
        <p:blipFill>
          <a:blip r:embed="rId3"/>
          <a:stretch>
            <a:fillRect/>
          </a:stretch>
        </p:blipFill>
        <p:spPr>
          <a:xfrm>
            <a:off x="0" y="3690938"/>
            <a:ext cx="9144000" cy="10795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1"/>
          <p:cNvPicPr>
            <a:picLocks noChangeAspect="1"/>
          </p:cNvPicPr>
          <p:nvPr/>
        </p:nvPicPr>
        <p:blipFill>
          <a:blip r:embed="rId1"/>
          <a:stretch>
            <a:fillRect/>
          </a:stretch>
        </p:blipFill>
        <p:spPr>
          <a:xfrm>
            <a:off x="1763713" y="1916113"/>
            <a:ext cx="5334000" cy="40005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1"/>
          <p:cNvPicPr>
            <a:picLocks noChangeAspect="1"/>
          </p:cNvPicPr>
          <p:nvPr/>
        </p:nvPicPr>
        <p:blipFill>
          <a:blip r:embed="rId1"/>
          <a:stretch>
            <a:fillRect/>
          </a:stretch>
        </p:blipFill>
        <p:spPr>
          <a:xfrm>
            <a:off x="1980883" y="2286000"/>
            <a:ext cx="4286250" cy="185737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图片 1"/>
          <p:cNvPicPr>
            <a:picLocks noChangeAspect="1"/>
          </p:cNvPicPr>
          <p:nvPr/>
        </p:nvPicPr>
        <p:blipFill>
          <a:blip r:embed="rId1"/>
          <a:stretch>
            <a:fillRect/>
          </a:stretch>
        </p:blipFill>
        <p:spPr>
          <a:xfrm>
            <a:off x="3175" y="990600"/>
            <a:ext cx="9144000" cy="2638425"/>
          </a:xfrm>
          <a:prstGeom prst="rect">
            <a:avLst/>
          </a:prstGeom>
          <a:noFill/>
          <a:ln w="9525">
            <a:noFill/>
          </a:ln>
        </p:spPr>
      </p:pic>
      <p:pic>
        <p:nvPicPr>
          <p:cNvPr id="24578" name="图片 2"/>
          <p:cNvPicPr>
            <a:picLocks noChangeAspect="1"/>
          </p:cNvPicPr>
          <p:nvPr/>
        </p:nvPicPr>
        <p:blipFill>
          <a:blip r:embed="rId2"/>
          <a:stretch>
            <a:fillRect/>
          </a:stretch>
        </p:blipFill>
        <p:spPr>
          <a:xfrm>
            <a:off x="50800" y="3962400"/>
            <a:ext cx="9093200" cy="1087438"/>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灯片编号占位符 3"/>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pic>
        <p:nvPicPr>
          <p:cNvPr id="48130" name="Picture 2"/>
          <p:cNvPicPr>
            <a:picLocks noChangeAspect="1"/>
          </p:cNvPicPr>
          <p:nvPr/>
        </p:nvPicPr>
        <p:blipFill>
          <a:blip r:embed="rId1"/>
          <a:stretch>
            <a:fillRect/>
          </a:stretch>
        </p:blipFill>
        <p:spPr>
          <a:xfrm>
            <a:off x="5508625" y="2744788"/>
            <a:ext cx="2930525" cy="3276600"/>
          </a:xfrm>
          <a:prstGeom prst="rect">
            <a:avLst/>
          </a:prstGeom>
          <a:noFill/>
          <a:ln w="9525">
            <a:noFill/>
          </a:ln>
        </p:spPr>
      </p:pic>
      <p:pic>
        <p:nvPicPr>
          <p:cNvPr id="48131" name="Picture 3"/>
          <p:cNvPicPr>
            <a:picLocks noChangeAspect="1"/>
          </p:cNvPicPr>
          <p:nvPr/>
        </p:nvPicPr>
        <p:blipFill>
          <a:blip r:embed="rId2"/>
          <a:stretch>
            <a:fillRect/>
          </a:stretch>
        </p:blipFill>
        <p:spPr>
          <a:xfrm>
            <a:off x="1260475" y="2744788"/>
            <a:ext cx="3219450" cy="3276600"/>
          </a:xfrm>
          <a:prstGeom prst="rect">
            <a:avLst/>
          </a:prstGeom>
          <a:noFill/>
          <a:ln w="9525">
            <a:noFill/>
          </a:ln>
        </p:spPr>
      </p:pic>
      <p:sp>
        <p:nvSpPr>
          <p:cNvPr id="48132" name="Text Box 4"/>
          <p:cNvSpPr txBox="1"/>
          <p:nvPr/>
        </p:nvSpPr>
        <p:spPr>
          <a:xfrm>
            <a:off x="2124075" y="1214438"/>
            <a:ext cx="4953000" cy="706755"/>
          </a:xfrm>
          <a:prstGeom prst="rect">
            <a:avLst/>
          </a:prstGeom>
          <a:noFill/>
          <a:ln w="9525">
            <a:noFill/>
          </a:ln>
        </p:spPr>
        <p:txBody>
          <a:bodyPr anchor="t" anchorCtr="0">
            <a:spAutoFit/>
          </a:bodyPr>
          <a:p>
            <a:pPr algn="ctr" fontAlgn="t">
              <a:spcBef>
                <a:spcPct val="50000"/>
              </a:spcBef>
            </a:pPr>
            <a:r>
              <a:rPr lang="en-US" altLang="zh-CN" sz="4000" b="1" dirty="0">
                <a:solidFill>
                  <a:schemeClr val="tx1"/>
                </a:solidFill>
                <a:latin typeface="Times New Roman" panose="02020603050405020304" pitchFamily="18" charset="0"/>
                <a:ea typeface="宋体" panose="02010600030101010101" pitchFamily="2" charset="-122"/>
              </a:rPr>
              <a:t>MDS</a:t>
            </a:r>
            <a:r>
              <a:rPr lang="zh-CN" altLang="en-US" sz="4000" b="1" dirty="0">
                <a:solidFill>
                  <a:schemeClr val="tx1"/>
                </a:solidFill>
                <a:latin typeface="Times New Roman" panose="02020603050405020304" pitchFamily="18" charset="0"/>
                <a:ea typeface="宋体" panose="02010600030101010101" pitchFamily="2" charset="-122"/>
              </a:rPr>
              <a:t>的示意图</a:t>
            </a:r>
            <a:endParaRPr lang="zh-CN" altLang="en-US" sz="4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灯片编号占位符 3"/>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graphicFrame>
        <p:nvGraphicFramePr>
          <p:cNvPr id="49154" name="Object 2"/>
          <p:cNvGraphicFramePr>
            <a:graphicFrameLocks noChangeAspect="1"/>
          </p:cNvGraphicFramePr>
          <p:nvPr/>
        </p:nvGraphicFramePr>
        <p:xfrm>
          <a:off x="1822450" y="2454275"/>
          <a:ext cx="5486400" cy="3998913"/>
        </p:xfrm>
        <a:graphic>
          <a:graphicData uri="http://schemas.openxmlformats.org/presentationml/2006/ole">
            <mc:AlternateContent xmlns:mc="http://schemas.openxmlformats.org/markup-compatibility/2006">
              <mc:Choice xmlns:v="urn:schemas-microsoft-com:vml" Requires="v">
                <p:oleObj spid="_x0000_s3105" name="" r:id="rId1" imgW="2809875" imgH="2047875" progId="Paint.Picture">
                  <p:embed/>
                </p:oleObj>
              </mc:Choice>
              <mc:Fallback>
                <p:oleObj name="" r:id="rId1" imgW="2809875" imgH="2047875" progId="Paint.Picture">
                  <p:embed/>
                  <p:pic>
                    <p:nvPicPr>
                      <p:cNvPr id="0" name="图片 3104"/>
                      <p:cNvPicPr/>
                      <p:nvPr/>
                    </p:nvPicPr>
                    <p:blipFill>
                      <a:blip r:embed="rId2"/>
                      <a:stretch>
                        <a:fillRect/>
                      </a:stretch>
                    </p:blipFill>
                    <p:spPr>
                      <a:xfrm>
                        <a:off x="1822450" y="2454275"/>
                        <a:ext cx="5486400" cy="3998913"/>
                      </a:xfrm>
                      <a:prstGeom prst="rect">
                        <a:avLst/>
                      </a:prstGeom>
                      <a:noFill/>
                      <a:ln w="38100">
                        <a:noFill/>
                        <a:miter/>
                      </a:ln>
                    </p:spPr>
                  </p:pic>
                </p:oleObj>
              </mc:Fallback>
            </mc:AlternateContent>
          </a:graphicData>
        </a:graphic>
      </p:graphicFrame>
      <p:sp>
        <p:nvSpPr>
          <p:cNvPr id="49155" name="Text Box 3"/>
          <p:cNvSpPr txBox="1"/>
          <p:nvPr/>
        </p:nvSpPr>
        <p:spPr>
          <a:xfrm>
            <a:off x="2627313" y="1214438"/>
            <a:ext cx="3505200" cy="706755"/>
          </a:xfrm>
          <a:prstGeom prst="rect">
            <a:avLst/>
          </a:prstGeom>
          <a:noFill/>
          <a:ln w="9525">
            <a:noFill/>
          </a:ln>
        </p:spPr>
        <p:txBody>
          <a:bodyPr anchor="t" anchorCtr="0">
            <a:spAutoFit/>
          </a:bodyPr>
          <a:p>
            <a:pPr algn="ctr" fontAlgn="t">
              <a:spcBef>
                <a:spcPct val="50000"/>
              </a:spcBef>
            </a:pPr>
            <a:r>
              <a:rPr lang="en-US" altLang="zh-CN" sz="4000" b="1" dirty="0">
                <a:solidFill>
                  <a:schemeClr val="tx1"/>
                </a:solidFill>
                <a:latin typeface="Times New Roman" panose="02020603050405020304" pitchFamily="18" charset="0"/>
                <a:ea typeface="宋体" panose="02010600030101010101" pitchFamily="2" charset="-122"/>
              </a:rPr>
              <a:t>MDS</a:t>
            </a:r>
            <a:r>
              <a:rPr lang="zh-CN" altLang="en-US" sz="4000" b="1" dirty="0">
                <a:solidFill>
                  <a:schemeClr val="tx1"/>
                </a:solidFill>
                <a:latin typeface="Times New Roman" panose="02020603050405020304" pitchFamily="18" charset="0"/>
                <a:ea typeface="宋体" panose="02010600030101010101" pitchFamily="2" charset="-122"/>
              </a:rPr>
              <a:t>的失效</a:t>
            </a:r>
            <a:endParaRPr lang="zh-CN" altLang="en-US" sz="4000" b="1" dirty="0">
              <a:solidFill>
                <a:schemeClr val="tx1"/>
              </a:solidFill>
              <a:latin typeface="Times New Roman" panose="02020603050405020304" pitchFamily="18" charset="0"/>
              <a:ea typeface="宋体" panose="02010600030101010101" pitchFamily="2" charset="-122"/>
            </a:endParaRPr>
          </a:p>
        </p:txBody>
      </p:sp>
      <p:sp>
        <p:nvSpPr>
          <p:cNvPr id="49156" name="Text Box 4"/>
          <p:cNvSpPr txBox="1"/>
          <p:nvPr/>
        </p:nvSpPr>
        <p:spPr>
          <a:xfrm>
            <a:off x="-387350" y="1946275"/>
            <a:ext cx="4953000" cy="706755"/>
          </a:xfrm>
          <a:prstGeom prst="rect">
            <a:avLst/>
          </a:prstGeom>
          <a:noFill/>
          <a:ln w="9525">
            <a:noFill/>
          </a:ln>
        </p:spPr>
        <p:txBody>
          <a:bodyPr anchor="t" anchorCtr="0">
            <a:spAutoFit/>
          </a:bodyPr>
          <a:p>
            <a:pPr algn="ctr" fontAlgn="t">
              <a:spcBef>
                <a:spcPct val="50000"/>
              </a:spcBef>
            </a:pPr>
            <a:r>
              <a:rPr lang="zh-CN" altLang="en-US" sz="4000" b="1" dirty="0">
                <a:solidFill>
                  <a:srgbClr val="FF0000"/>
                </a:solidFill>
                <a:latin typeface="Times New Roman" panose="02020603050405020304" pitchFamily="18" charset="0"/>
                <a:ea typeface="宋体" panose="02010600030101010101" pitchFamily="2" charset="-122"/>
              </a:rPr>
              <a:t>欧式距离失效</a:t>
            </a:r>
            <a:endParaRPr lang="zh-CN" altLang="en-US" sz="4000" b="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067435" y="1524000"/>
            <a:ext cx="7306310" cy="43713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218" name="Rectangle 4"/>
          <p:cNvSpPr>
            <a:spLocks noGrp="1"/>
          </p:cNvSpPr>
          <p:nvPr>
            <p:ph type="title" idx="4294967295"/>
          </p:nvPr>
        </p:nvSpPr>
        <p:spPr>
          <a:xfrm>
            <a:off x="285750" y="1447800"/>
            <a:ext cx="8229600" cy="1143000"/>
          </a:xfrm>
          <a:ln/>
        </p:spPr>
        <p:txBody>
          <a:bodyPr vert="horz" wrap="square" lIns="91440" tIns="45720" rIns="91440" bIns="45720" anchor="ctr" anchorCtr="0"/>
          <a:p>
            <a:pPr eaLnBrk="1" hangingPunct="1"/>
            <a:r>
              <a:rPr lang="zh-CN" altLang="en-US" sz="4000" dirty="0"/>
              <a:t>提纲</a:t>
            </a:r>
            <a:endParaRPr lang="zh-CN" altLang="en-US" sz="4000" dirty="0"/>
          </a:p>
        </p:txBody>
      </p:sp>
      <p:sp>
        <p:nvSpPr>
          <p:cNvPr id="9219" name="Rectangle 5"/>
          <p:cNvSpPr>
            <a:spLocks noGrp="1"/>
          </p:cNvSpPr>
          <p:nvPr>
            <p:ph idx="4294967295"/>
          </p:nvPr>
        </p:nvSpPr>
        <p:spPr>
          <a:xfrm>
            <a:off x="228600" y="2514600"/>
            <a:ext cx="8229600" cy="4530725"/>
          </a:xfrm>
          <a:ln/>
        </p:spPr>
        <p:txBody>
          <a:bodyPr vert="horz" wrap="square" lIns="91440" tIns="45720" rIns="91440" bIns="45720" anchor="t" anchorCtr="0"/>
          <a:p>
            <a:pPr eaLnBrk="1" hangingPunct="1"/>
            <a:r>
              <a:rPr lang="zh-CN" altLang="en-US" sz="2800" dirty="0"/>
              <a:t>研究背景</a:t>
            </a:r>
            <a:endParaRPr lang="zh-CN" altLang="en-US" sz="2800" dirty="0"/>
          </a:p>
          <a:p>
            <a:pPr eaLnBrk="1" hangingPunct="1"/>
            <a:r>
              <a:rPr lang="zh-CN" altLang="en-US" sz="2800" dirty="0">
                <a:solidFill>
                  <a:schemeClr val="tx1">
                    <a:lumMod val="50000"/>
                    <a:lumOff val="50000"/>
                  </a:schemeClr>
                </a:solidFill>
              </a:rPr>
              <a:t>基本知识介绍</a:t>
            </a:r>
            <a:endParaRPr lang="zh-CN" altLang="en-US" sz="2800" dirty="0">
              <a:solidFill>
                <a:schemeClr val="tx1">
                  <a:lumMod val="50000"/>
                  <a:lumOff val="50000"/>
                </a:schemeClr>
              </a:solidFill>
            </a:endParaRPr>
          </a:p>
          <a:p>
            <a:pPr eaLnBrk="1" hangingPunct="1"/>
            <a:r>
              <a:rPr lang="zh-CN" altLang="en-US" sz="2800" dirty="0">
                <a:solidFill>
                  <a:schemeClr val="tx1">
                    <a:lumMod val="50000"/>
                    <a:lumOff val="50000"/>
                  </a:schemeClr>
                </a:solidFill>
              </a:rPr>
              <a:t>经典方法概览</a:t>
            </a:r>
            <a:endParaRPr lang="zh-CN" altLang="en-US" sz="2800" dirty="0">
              <a:solidFill>
                <a:schemeClr val="tx1">
                  <a:lumMod val="50000"/>
                  <a:lumOff val="50000"/>
                </a:schemeClr>
              </a:solidFill>
            </a:endParaRPr>
          </a:p>
          <a:p>
            <a:pPr eaLnBrk="1" hangingPunct="1"/>
            <a:r>
              <a:rPr lang="zh-CN" altLang="en-US" sz="2800" dirty="0">
                <a:solidFill>
                  <a:schemeClr val="tx1">
                    <a:lumMod val="50000"/>
                    <a:lumOff val="50000"/>
                  </a:schemeClr>
                </a:solidFill>
              </a:rPr>
              <a:t>总结讨论</a:t>
            </a:r>
            <a:endParaRPr lang="zh-CN" altLang="en-US" sz="2800" dirty="0">
              <a:solidFill>
                <a:schemeClr val="tx1">
                  <a:lumMod val="50000"/>
                  <a:lumOff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25602"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线性降维方法的不足</a:t>
            </a:r>
            <a:endParaRPr lang="zh-CN" altLang="en-US" dirty="0"/>
          </a:p>
        </p:txBody>
      </p:sp>
      <p:sp>
        <p:nvSpPr>
          <p:cNvPr id="693251" name="Rectangle 3"/>
          <p:cNvSpPr>
            <a:spLocks noGrp="1"/>
          </p:cNvSpPr>
          <p:nvPr>
            <p:ph idx="4294967295"/>
          </p:nvPr>
        </p:nvSpPr>
        <p:spPr>
          <a:xfrm>
            <a:off x="685800" y="1600200"/>
            <a:ext cx="8458200" cy="5029200"/>
          </a:xfrm>
          <a:ln/>
        </p:spPr>
        <p:txBody>
          <a:bodyPr vert="horz" wrap="square" lIns="91440" tIns="45720" rIns="91440" bIns="45720" anchor="t" anchorCtr="0"/>
          <a:p>
            <a:pPr eaLnBrk="1" hangingPunct="1"/>
            <a:r>
              <a:rPr lang="zh-CN" altLang="en-US" dirty="0"/>
              <a:t>原始数据无法表示为特征的简单线性组合</a:t>
            </a:r>
            <a:endParaRPr lang="zh-CN" altLang="en-US" dirty="0"/>
          </a:p>
          <a:p>
            <a:pPr lvl="1" eaLnBrk="1" hangingPunct="1"/>
            <a:r>
              <a:rPr lang="zh-CN" altLang="en-US" dirty="0"/>
              <a:t>比如：</a:t>
            </a:r>
            <a:r>
              <a:rPr lang="en-US" altLang="zh-CN" dirty="0"/>
              <a:t>PCA</a:t>
            </a:r>
            <a:r>
              <a:rPr lang="zh-CN" altLang="en-US" dirty="0"/>
              <a:t>无法表达</a:t>
            </a:r>
            <a:r>
              <a:rPr lang="en-US" altLang="zh-CN" dirty="0"/>
              <a:t>Helix</a:t>
            </a:r>
            <a:r>
              <a:rPr lang="zh-CN" altLang="en-US" dirty="0"/>
              <a:t>曲线流形</a:t>
            </a:r>
            <a:endParaRPr lang="zh-CN" altLang="en-US" dirty="0"/>
          </a:p>
        </p:txBody>
      </p:sp>
      <p:grpSp>
        <p:nvGrpSpPr>
          <p:cNvPr id="2" name="Group 4"/>
          <p:cNvGrpSpPr/>
          <p:nvPr/>
        </p:nvGrpSpPr>
        <p:grpSpPr>
          <a:xfrm>
            <a:off x="2233613" y="3005138"/>
            <a:ext cx="5538787" cy="3086100"/>
            <a:chOff x="1407" y="1893"/>
            <a:chExt cx="3489" cy="1944"/>
          </a:xfrm>
        </p:grpSpPr>
        <p:sp>
          <p:nvSpPr>
            <p:cNvPr id="25605" name="Text Box 5"/>
            <p:cNvSpPr txBox="1"/>
            <p:nvPr/>
          </p:nvSpPr>
          <p:spPr>
            <a:xfrm>
              <a:off x="3610" y="2400"/>
              <a:ext cx="1286" cy="231"/>
            </a:xfrm>
            <a:prstGeom prst="rect">
              <a:avLst/>
            </a:prstGeom>
            <a:noFill/>
            <a:ln w="9525">
              <a:noFill/>
            </a:ln>
          </p:spPr>
          <p:txBody>
            <a:bodyPr anchor="t" anchorCtr="1">
              <a:spAutoFit/>
            </a:bodyPr>
            <a:p>
              <a:pPr>
                <a:spcBef>
                  <a:spcPct val="50000"/>
                </a:spcBef>
              </a:pPr>
              <a:r>
                <a:rPr lang="en-US" altLang="zh-CN" sz="1800" dirty="0">
                  <a:latin typeface="Arial" panose="020B0604020202020204" pitchFamily="34" charset="0"/>
                  <a:ea typeface="黑体" panose="02010609060101010101" pitchFamily="49" charset="-122"/>
                </a:rPr>
                <a:t>1-D Helix</a:t>
              </a:r>
              <a:r>
                <a:rPr lang="zh-CN" altLang="en-US" sz="1800" dirty="0">
                  <a:latin typeface="Arial" panose="020B0604020202020204" pitchFamily="34" charset="0"/>
                  <a:ea typeface="黑体" panose="02010609060101010101" pitchFamily="49" charset="-122"/>
                </a:rPr>
                <a:t>曲线流形</a:t>
              </a:r>
              <a:endParaRPr lang="zh-CN" altLang="en-US" sz="1800" dirty="0">
                <a:latin typeface="Arial" panose="020B0604020202020204" pitchFamily="34" charset="0"/>
                <a:ea typeface="黑体" panose="02010609060101010101" pitchFamily="49" charset="-122"/>
              </a:endParaRPr>
            </a:p>
          </p:txBody>
        </p:sp>
        <p:pic>
          <p:nvPicPr>
            <p:cNvPr id="25606" name="Picture 6"/>
            <p:cNvPicPr>
              <a:picLocks noChangeAspect="1"/>
            </p:cNvPicPr>
            <p:nvPr/>
          </p:nvPicPr>
          <p:blipFill>
            <a:blip r:embed="rId1"/>
            <a:srcRect l="7056" t="5748" r="5879" b="5161"/>
            <a:stretch>
              <a:fillRect/>
            </a:stretch>
          </p:blipFill>
          <p:spPr>
            <a:xfrm>
              <a:off x="1407" y="1893"/>
              <a:ext cx="2149" cy="1944"/>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3251">
                                            <p:txEl>
                                              <p:charRg st="19" end="39"/>
                                            </p:txEl>
                                          </p:spTgt>
                                        </p:tgtEl>
                                        <p:attrNameLst>
                                          <p:attrName>style.visibility</p:attrName>
                                        </p:attrNameLst>
                                      </p:cBhvr>
                                      <p:to>
                                        <p:strVal val="visible"/>
                                      </p:to>
                                    </p:set>
                                  </p:childTnLst>
                                </p:cTn>
                              </p:par>
                            </p:childTnLst>
                          </p:cTn>
                        </p:par>
                        <p:par>
                          <p:cTn id="7" fill="hold">
                            <p:stCondLst>
                              <p:cond delay="0"/>
                            </p:stCondLst>
                            <p:childTnLst>
                              <p:par>
                                <p:cTn id="8" presetID="20"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edg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26626"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线性降维方法的不足</a:t>
            </a:r>
            <a:endParaRPr lang="zh-CN" altLang="en-US" dirty="0"/>
          </a:p>
        </p:txBody>
      </p:sp>
      <p:sp>
        <p:nvSpPr>
          <p:cNvPr id="694275" name="Rectangle 3"/>
          <p:cNvSpPr>
            <a:spLocks noGrp="1"/>
          </p:cNvSpPr>
          <p:nvPr>
            <p:ph type="body" sz="half" idx="4294967295"/>
          </p:nvPr>
        </p:nvSpPr>
        <p:spPr>
          <a:xfrm>
            <a:off x="457200" y="1600200"/>
            <a:ext cx="8686800" cy="4530725"/>
          </a:xfrm>
          <a:ln/>
        </p:spPr>
        <p:txBody>
          <a:bodyPr vert="horz" wrap="square" lIns="91440" tIns="45720" rIns="91440" bIns="45720" anchor="t" anchorCtr="0"/>
          <a:p>
            <a:pPr eaLnBrk="1" hangingPunct="1">
              <a:buClr>
                <a:schemeClr val="accent1"/>
              </a:buClr>
              <a:buSzTx/>
              <a:buFont typeface="Wingdings" panose="05000000000000000000" pitchFamily="2" charset="2"/>
            </a:pPr>
            <a:r>
              <a:rPr lang="zh-CN" altLang="en-US" dirty="0"/>
              <a:t>真实数据中的有用信息不能由线性特征表示</a:t>
            </a:r>
            <a:endParaRPr lang="zh-CN" altLang="en-US" dirty="0"/>
          </a:p>
          <a:p>
            <a:pPr lvl="1" eaLnBrk="1" hangingPunct="1">
              <a:buClr>
                <a:schemeClr val="accent1"/>
              </a:buClr>
              <a:buFont typeface="Wingdings" panose="05000000000000000000" pitchFamily="2" charset="2"/>
            </a:pPr>
            <a:r>
              <a:rPr lang="zh-CN" altLang="en-US" dirty="0"/>
              <a:t>比如：如何获取并表示多姿态人脸的姿态信息</a:t>
            </a:r>
            <a:endParaRPr lang="zh-CN" altLang="en-US" dirty="0"/>
          </a:p>
          <a:p>
            <a:pPr lvl="1" eaLnBrk="1" hangingPunct="1">
              <a:buClr>
                <a:schemeClr val="accent1"/>
              </a:buClr>
              <a:buFont typeface="Wingdings" panose="05000000000000000000" pitchFamily="2" charset="2"/>
            </a:pPr>
            <a:endParaRPr lang="zh-CN" altLang="en-US" dirty="0"/>
          </a:p>
          <a:p>
            <a:pPr lvl="1" eaLnBrk="1" hangingPunct="1">
              <a:buClr>
                <a:schemeClr val="accent1"/>
              </a:buClr>
              <a:buFont typeface="Wingdings" panose="05000000000000000000" pitchFamily="2" charset="2"/>
            </a:pPr>
            <a:endParaRPr lang="zh-CN" altLang="en-US" dirty="0"/>
          </a:p>
          <a:p>
            <a:pPr lvl="1" eaLnBrk="1" hangingPunct="1">
              <a:buClr>
                <a:schemeClr val="accent1"/>
              </a:buClr>
              <a:buFont typeface="Wingdings" panose="05000000000000000000" pitchFamily="2" charset="2"/>
            </a:pPr>
            <a:endParaRPr lang="zh-CN" altLang="en-US" dirty="0"/>
          </a:p>
          <a:p>
            <a:pPr lvl="1" eaLnBrk="1" hangingPunct="1">
              <a:buClr>
                <a:schemeClr val="accent1"/>
              </a:buClr>
              <a:buFont typeface="Wingdings" panose="05000000000000000000" pitchFamily="2" charset="2"/>
            </a:pPr>
            <a:endParaRPr lang="zh-CN" altLang="en-US" dirty="0"/>
          </a:p>
          <a:p>
            <a:pPr lvl="1" eaLnBrk="1" hangingPunct="1">
              <a:buClr>
                <a:schemeClr val="accent1"/>
              </a:buClr>
              <a:buFont typeface="Wingdings" panose="05000000000000000000" pitchFamily="2" charset="2"/>
            </a:pPr>
            <a:r>
              <a:rPr lang="zh-CN" altLang="en-US" dirty="0"/>
              <a:t>比如：如何获取运动视频序列中某个动作的对应帧</a:t>
            </a:r>
            <a:endParaRPr lang="zh-CN" altLang="en-US" dirty="0"/>
          </a:p>
        </p:txBody>
      </p:sp>
      <p:grpSp>
        <p:nvGrpSpPr>
          <p:cNvPr id="2" name="Group 4"/>
          <p:cNvGrpSpPr>
            <a:grpSpLocks noChangeAspect="1"/>
          </p:cNvGrpSpPr>
          <p:nvPr/>
        </p:nvGrpSpPr>
        <p:grpSpPr>
          <a:xfrm>
            <a:off x="1501458" y="2362200"/>
            <a:ext cx="4160837" cy="757238"/>
            <a:chOff x="340" y="3401"/>
            <a:chExt cx="2887" cy="528"/>
          </a:xfrm>
        </p:grpSpPr>
        <p:graphicFrame>
          <p:nvGraphicFramePr>
            <p:cNvPr id="26629" name="Object 5"/>
            <p:cNvGraphicFramePr>
              <a:graphicFrameLocks noChangeAspect="1"/>
            </p:cNvGraphicFramePr>
            <p:nvPr/>
          </p:nvGraphicFramePr>
          <p:xfrm>
            <a:off x="340" y="3401"/>
            <a:ext cx="519" cy="528"/>
          </p:xfrm>
          <a:graphic>
            <a:graphicData uri="http://schemas.openxmlformats.org/presentationml/2006/ole">
              <mc:AlternateContent xmlns:mc="http://schemas.openxmlformats.org/markup-compatibility/2006">
                <mc:Choice xmlns:v="urn:schemas-microsoft-com:vml" Requires="v">
                  <p:oleObj spid="_x0000_s3094" name="" r:id="rId1" imgW="523875" imgH="533400" progId="MSPhotoEd.3">
                    <p:embed/>
                  </p:oleObj>
                </mc:Choice>
                <mc:Fallback>
                  <p:oleObj name="" r:id="rId1" imgW="523875" imgH="533400" progId="MSPhotoEd.3">
                    <p:embed/>
                    <p:pic>
                      <p:nvPicPr>
                        <p:cNvPr id="0" name="图片 3093"/>
                        <p:cNvPicPr/>
                        <p:nvPr/>
                      </p:nvPicPr>
                      <p:blipFill>
                        <a:blip r:embed="rId2"/>
                        <a:stretch>
                          <a:fillRect/>
                        </a:stretch>
                      </p:blipFill>
                      <p:spPr>
                        <a:xfrm>
                          <a:off x="340" y="3401"/>
                          <a:ext cx="519" cy="528"/>
                        </a:xfrm>
                        <a:prstGeom prst="rect">
                          <a:avLst/>
                        </a:prstGeom>
                        <a:noFill/>
                        <a:ln w="38100">
                          <a:noFill/>
                          <a:miter/>
                        </a:ln>
                      </p:spPr>
                    </p:pic>
                  </p:oleObj>
                </mc:Fallback>
              </mc:AlternateContent>
            </a:graphicData>
          </a:graphic>
        </p:graphicFrame>
        <p:graphicFrame>
          <p:nvGraphicFramePr>
            <p:cNvPr id="26630" name="Object 6"/>
            <p:cNvGraphicFramePr>
              <a:graphicFrameLocks noChangeAspect="1"/>
            </p:cNvGraphicFramePr>
            <p:nvPr/>
          </p:nvGraphicFramePr>
          <p:xfrm>
            <a:off x="930" y="3401"/>
            <a:ext cx="518" cy="528"/>
          </p:xfrm>
          <a:graphic>
            <a:graphicData uri="http://schemas.openxmlformats.org/presentationml/2006/ole">
              <mc:AlternateContent xmlns:mc="http://schemas.openxmlformats.org/markup-compatibility/2006">
                <mc:Choice xmlns:v="urn:schemas-microsoft-com:vml" Requires="v">
                  <p:oleObj spid="_x0000_s3095" name="" r:id="rId3" imgW="514350" imgH="523875" progId="MSPhotoEd.3">
                    <p:embed/>
                  </p:oleObj>
                </mc:Choice>
                <mc:Fallback>
                  <p:oleObj name="" r:id="rId3" imgW="514350" imgH="523875" progId="MSPhotoEd.3">
                    <p:embed/>
                    <p:pic>
                      <p:nvPicPr>
                        <p:cNvPr id="0" name="图片 3094"/>
                        <p:cNvPicPr/>
                        <p:nvPr/>
                      </p:nvPicPr>
                      <p:blipFill>
                        <a:blip r:embed="rId4"/>
                        <a:stretch>
                          <a:fillRect/>
                        </a:stretch>
                      </p:blipFill>
                      <p:spPr>
                        <a:xfrm>
                          <a:off x="930" y="3401"/>
                          <a:ext cx="518" cy="528"/>
                        </a:xfrm>
                        <a:prstGeom prst="rect">
                          <a:avLst/>
                        </a:prstGeom>
                        <a:noFill/>
                        <a:ln w="38100">
                          <a:noFill/>
                          <a:miter/>
                        </a:ln>
                      </p:spPr>
                    </p:pic>
                  </p:oleObj>
                </mc:Fallback>
              </mc:AlternateContent>
            </a:graphicData>
          </a:graphic>
        </p:graphicFrame>
        <p:graphicFrame>
          <p:nvGraphicFramePr>
            <p:cNvPr id="26631" name="Object 7"/>
            <p:cNvGraphicFramePr>
              <a:graphicFrameLocks noChangeAspect="1"/>
            </p:cNvGraphicFramePr>
            <p:nvPr/>
          </p:nvGraphicFramePr>
          <p:xfrm>
            <a:off x="1519" y="3401"/>
            <a:ext cx="518" cy="528"/>
          </p:xfrm>
          <a:graphic>
            <a:graphicData uri="http://schemas.openxmlformats.org/presentationml/2006/ole">
              <mc:AlternateContent xmlns:mc="http://schemas.openxmlformats.org/markup-compatibility/2006">
                <mc:Choice xmlns:v="urn:schemas-microsoft-com:vml" Requires="v">
                  <p:oleObj spid="_x0000_s3097" name="" r:id="rId5" imgW="514350" imgH="523875" progId="MSPhotoEd.3">
                    <p:embed/>
                  </p:oleObj>
                </mc:Choice>
                <mc:Fallback>
                  <p:oleObj name="" r:id="rId5" imgW="514350" imgH="523875" progId="MSPhotoEd.3">
                    <p:embed/>
                    <p:pic>
                      <p:nvPicPr>
                        <p:cNvPr id="0" name="图片 3096"/>
                        <p:cNvPicPr/>
                        <p:nvPr/>
                      </p:nvPicPr>
                      <p:blipFill>
                        <a:blip r:embed="rId6"/>
                        <a:stretch>
                          <a:fillRect/>
                        </a:stretch>
                      </p:blipFill>
                      <p:spPr>
                        <a:xfrm>
                          <a:off x="1519" y="3401"/>
                          <a:ext cx="518" cy="528"/>
                        </a:xfrm>
                        <a:prstGeom prst="rect">
                          <a:avLst/>
                        </a:prstGeom>
                        <a:noFill/>
                        <a:ln w="38100">
                          <a:noFill/>
                          <a:miter/>
                        </a:ln>
                      </p:spPr>
                    </p:pic>
                  </p:oleObj>
                </mc:Fallback>
              </mc:AlternateContent>
            </a:graphicData>
          </a:graphic>
        </p:graphicFrame>
        <p:graphicFrame>
          <p:nvGraphicFramePr>
            <p:cNvPr id="26632" name="Object 8"/>
            <p:cNvGraphicFramePr>
              <a:graphicFrameLocks noChangeAspect="1"/>
            </p:cNvGraphicFramePr>
            <p:nvPr/>
          </p:nvGraphicFramePr>
          <p:xfrm>
            <a:off x="2125" y="3401"/>
            <a:ext cx="528" cy="518"/>
          </p:xfrm>
          <a:graphic>
            <a:graphicData uri="http://schemas.openxmlformats.org/presentationml/2006/ole">
              <mc:AlternateContent xmlns:mc="http://schemas.openxmlformats.org/markup-compatibility/2006">
                <mc:Choice xmlns:v="urn:schemas-microsoft-com:vml" Requires="v">
                  <p:oleObj spid="_x0000_s3099" name="" r:id="rId7" imgW="523875" imgH="514350" progId="MSPhotoEd.3">
                    <p:embed/>
                  </p:oleObj>
                </mc:Choice>
                <mc:Fallback>
                  <p:oleObj name="" r:id="rId7" imgW="523875" imgH="514350" progId="MSPhotoEd.3">
                    <p:embed/>
                    <p:pic>
                      <p:nvPicPr>
                        <p:cNvPr id="0" name="图片 3098"/>
                        <p:cNvPicPr/>
                        <p:nvPr/>
                      </p:nvPicPr>
                      <p:blipFill>
                        <a:blip r:embed="rId8"/>
                        <a:stretch>
                          <a:fillRect/>
                        </a:stretch>
                      </p:blipFill>
                      <p:spPr>
                        <a:xfrm>
                          <a:off x="2125" y="3401"/>
                          <a:ext cx="528" cy="518"/>
                        </a:xfrm>
                        <a:prstGeom prst="rect">
                          <a:avLst/>
                        </a:prstGeom>
                        <a:noFill/>
                        <a:ln w="38100">
                          <a:noFill/>
                          <a:miter/>
                        </a:ln>
                      </p:spPr>
                    </p:pic>
                  </p:oleObj>
                </mc:Fallback>
              </mc:AlternateContent>
            </a:graphicData>
          </a:graphic>
        </p:graphicFrame>
        <p:graphicFrame>
          <p:nvGraphicFramePr>
            <p:cNvPr id="26633" name="Object 9"/>
            <p:cNvGraphicFramePr>
              <a:graphicFrameLocks noChangeAspect="1"/>
            </p:cNvGraphicFramePr>
            <p:nvPr/>
          </p:nvGraphicFramePr>
          <p:xfrm>
            <a:off x="2699" y="3401"/>
            <a:ext cx="528" cy="501"/>
          </p:xfrm>
          <a:graphic>
            <a:graphicData uri="http://schemas.openxmlformats.org/presentationml/2006/ole">
              <mc:AlternateContent xmlns:mc="http://schemas.openxmlformats.org/markup-compatibility/2006">
                <mc:Choice xmlns:v="urn:schemas-microsoft-com:vml" Requires="v">
                  <p:oleObj spid="_x0000_s3096" name="" r:id="rId9" imgW="542925" imgH="514350" progId="MSPhotoEd.3">
                    <p:embed/>
                  </p:oleObj>
                </mc:Choice>
                <mc:Fallback>
                  <p:oleObj name="" r:id="rId9" imgW="542925" imgH="514350" progId="MSPhotoEd.3">
                    <p:embed/>
                    <p:pic>
                      <p:nvPicPr>
                        <p:cNvPr id="0" name="图片 3095"/>
                        <p:cNvPicPr/>
                        <p:nvPr/>
                      </p:nvPicPr>
                      <p:blipFill>
                        <a:blip r:embed="rId10"/>
                        <a:stretch>
                          <a:fillRect/>
                        </a:stretch>
                      </p:blipFill>
                      <p:spPr>
                        <a:xfrm>
                          <a:off x="2699" y="3401"/>
                          <a:ext cx="528" cy="501"/>
                        </a:xfrm>
                        <a:prstGeom prst="rect">
                          <a:avLst/>
                        </a:prstGeom>
                        <a:noFill/>
                        <a:ln w="38100">
                          <a:noFill/>
                          <a:miter/>
                        </a:ln>
                      </p:spPr>
                    </p:pic>
                  </p:oleObj>
                </mc:Fallback>
              </mc:AlternateContent>
            </a:graphicData>
          </a:graphic>
        </p:graphicFrame>
      </p:grpSp>
      <p:graphicFrame>
        <p:nvGraphicFramePr>
          <p:cNvPr id="694282" name="Object 10"/>
          <p:cNvGraphicFramePr>
            <a:graphicFrameLocks noGrp="1" noChangeAspect="1"/>
          </p:cNvGraphicFramePr>
          <p:nvPr>
            <p:ph sz="half" idx="4294967295"/>
          </p:nvPr>
        </p:nvGraphicFramePr>
        <p:xfrm>
          <a:off x="228600" y="3886200"/>
          <a:ext cx="7933055" cy="1306195"/>
        </p:xfrm>
        <a:graphic>
          <a:graphicData uri="http://schemas.openxmlformats.org/presentationml/2006/ole">
            <mc:AlternateContent xmlns:mc="http://schemas.openxmlformats.org/markup-compatibility/2006">
              <mc:Choice xmlns:v="urn:schemas-microsoft-com:vml" Requires="v">
                <p:oleObj spid="_x0000_s3098" name="" r:id="rId11" imgW="7229475" imgH="1190625" progId="MSPhotoEd.3">
                  <p:embed/>
                </p:oleObj>
              </mc:Choice>
              <mc:Fallback>
                <p:oleObj name="" r:id="rId11" imgW="7229475" imgH="1190625" progId="MSPhotoEd.3">
                  <p:embed/>
                  <p:pic>
                    <p:nvPicPr>
                      <p:cNvPr id="0" name="图片 3097"/>
                      <p:cNvPicPr/>
                      <p:nvPr/>
                    </p:nvPicPr>
                    <p:blipFill>
                      <a:blip r:embed="rId12"/>
                      <a:stretch>
                        <a:fillRect/>
                      </a:stretch>
                    </p:blipFill>
                    <p:spPr>
                      <a:xfrm>
                        <a:off x="228600" y="3886200"/>
                        <a:ext cx="7933055" cy="1306195"/>
                      </a:xfrm>
                      <a:prstGeom prst="rect">
                        <a:avLst/>
                      </a:prstGeom>
                      <a:noFill/>
                      <a:ln w="38100">
                        <a:miter/>
                      </a:ln>
                    </p:spPr>
                  </p:pic>
                </p:oleObj>
              </mc:Fallback>
            </mc:AlternateContent>
          </a:graphicData>
        </a:graphic>
      </p:graphicFrame>
      <p:grpSp>
        <p:nvGrpSpPr>
          <p:cNvPr id="3" name="Group 11"/>
          <p:cNvGrpSpPr/>
          <p:nvPr/>
        </p:nvGrpSpPr>
        <p:grpSpPr>
          <a:xfrm>
            <a:off x="565150" y="2846388"/>
            <a:ext cx="8578850" cy="3933825"/>
            <a:chOff x="356" y="1793"/>
            <a:chExt cx="5404" cy="2478"/>
          </a:xfrm>
        </p:grpSpPr>
        <p:sp>
          <p:nvSpPr>
            <p:cNvPr id="26636" name="Text Box 12"/>
            <p:cNvSpPr txBox="1"/>
            <p:nvPr/>
          </p:nvSpPr>
          <p:spPr>
            <a:xfrm>
              <a:off x="356" y="3936"/>
              <a:ext cx="1996" cy="335"/>
            </a:xfrm>
            <a:prstGeom prst="rect">
              <a:avLst/>
            </a:prstGeom>
            <a:noFill/>
            <a:ln w="6350">
              <a:noFill/>
            </a:ln>
          </p:spPr>
          <p:txBody>
            <a:bodyPr lIns="0" tIns="0" rIns="0" bIns="0" anchor="t" anchorCtr="0">
              <a:spAutoFit/>
            </a:bodyPr>
            <a:p>
              <a:pPr>
                <a:spcBef>
                  <a:spcPct val="50000"/>
                </a:spcBef>
              </a:pPr>
              <a:r>
                <a:rPr lang="en-US" altLang="zh-CN" sz="1400" dirty="0">
                  <a:solidFill>
                    <a:schemeClr val="tx1"/>
                  </a:solidFill>
                  <a:latin typeface="Arial" panose="020B0604020202020204" pitchFamily="34" charset="0"/>
                  <a:ea typeface="宋体" panose="02010600030101010101" pitchFamily="2" charset="-122"/>
                </a:rPr>
                <a:t>#1 </a:t>
              </a:r>
              <a:r>
                <a:rPr lang="zh-CN" altLang="en-US" sz="1400" dirty="0">
                  <a:solidFill>
                    <a:schemeClr val="tx1"/>
                  </a:solidFill>
                  <a:latin typeface="Arial" panose="020B0604020202020204" pitchFamily="34" charset="0"/>
                  <a:ea typeface="宋体" panose="02010600030101010101" pitchFamily="2" charset="-122"/>
                </a:rPr>
                <a:t>引自</a:t>
              </a:r>
              <a:r>
                <a:rPr lang="en-US" altLang="zh-CN" sz="1400" dirty="0">
                  <a:solidFill>
                    <a:schemeClr val="tx1"/>
                  </a:solidFill>
                  <a:latin typeface="Arial" panose="020B0604020202020204" pitchFamily="34" charset="0"/>
                  <a:ea typeface="宋体" panose="02010600030101010101" pitchFamily="2" charset="-122"/>
                </a:rPr>
                <a:t>J.B. Tenenbaum et al. 2000</a:t>
              </a:r>
              <a:endParaRPr lang="en-US" altLang="zh-CN" sz="1400" dirty="0">
                <a:solidFill>
                  <a:schemeClr val="tx1"/>
                </a:solidFill>
                <a:latin typeface="Arial" panose="020B0604020202020204" pitchFamily="34" charset="0"/>
                <a:ea typeface="宋体" panose="02010600030101010101" pitchFamily="2" charset="-122"/>
              </a:endParaRPr>
            </a:p>
            <a:p>
              <a:pPr>
                <a:spcBef>
                  <a:spcPct val="50000"/>
                </a:spcBef>
              </a:pPr>
              <a:r>
                <a:rPr lang="en-US" altLang="zh-CN" sz="1400" dirty="0">
                  <a:solidFill>
                    <a:schemeClr val="tx1"/>
                  </a:solidFill>
                  <a:latin typeface="Arial" panose="020B0604020202020204" pitchFamily="34" charset="0"/>
                  <a:ea typeface="宋体" panose="02010600030101010101" pitchFamily="2" charset="-122"/>
                </a:rPr>
                <a:t>#2 </a:t>
              </a:r>
              <a:r>
                <a:rPr lang="zh-CN" altLang="en-US" sz="1400" dirty="0">
                  <a:solidFill>
                    <a:schemeClr val="tx1"/>
                  </a:solidFill>
                  <a:latin typeface="Arial" panose="020B0604020202020204" pitchFamily="34" charset="0"/>
                  <a:ea typeface="宋体" panose="02010600030101010101" pitchFamily="2" charset="-122"/>
                </a:rPr>
                <a:t>引自</a:t>
              </a:r>
              <a:r>
                <a:rPr lang="da-DK" altLang="zh-CN" sz="1400" dirty="0">
                  <a:solidFill>
                    <a:schemeClr val="tx1"/>
                  </a:solidFill>
                  <a:latin typeface="Arial" panose="020B0604020202020204" pitchFamily="34" charset="0"/>
                  <a:ea typeface="宋体" panose="02010600030101010101" pitchFamily="2" charset="-122"/>
                </a:rPr>
                <a:t>Jenkins et. al, IROS 2002</a:t>
              </a:r>
              <a:endParaRPr lang="en-US" altLang="zh-CN" sz="1400" dirty="0">
                <a:solidFill>
                  <a:schemeClr val="tx1"/>
                </a:solidFill>
                <a:latin typeface="Arial" panose="020B0604020202020204" pitchFamily="34" charset="0"/>
                <a:ea typeface="宋体" panose="02010600030101010101" pitchFamily="2" charset="-122"/>
              </a:endParaRPr>
            </a:p>
          </p:txBody>
        </p:sp>
        <p:sp>
          <p:nvSpPr>
            <p:cNvPr id="26637" name="Text Box 13"/>
            <p:cNvSpPr txBox="1"/>
            <p:nvPr/>
          </p:nvSpPr>
          <p:spPr>
            <a:xfrm>
              <a:off x="5280" y="2736"/>
              <a:ext cx="480" cy="134"/>
            </a:xfrm>
            <a:prstGeom prst="rect">
              <a:avLst/>
            </a:prstGeom>
            <a:noFill/>
            <a:ln w="6350">
              <a:noFill/>
            </a:ln>
          </p:spPr>
          <p:txBody>
            <a:bodyPr lIns="0" tIns="0" rIns="0" bIns="0" anchor="t" anchorCtr="0">
              <a:spAutoFit/>
            </a:bodyPr>
            <a:p>
              <a:pPr algn="ctr">
                <a:spcBef>
                  <a:spcPct val="50000"/>
                </a:spcBef>
              </a:pPr>
              <a:r>
                <a:rPr lang="en-US" altLang="zh-CN" sz="1400" dirty="0">
                  <a:solidFill>
                    <a:schemeClr val="tx1"/>
                  </a:solidFill>
                  <a:latin typeface="Arial" panose="020B0604020202020204" pitchFamily="34" charset="0"/>
                  <a:ea typeface="宋体" panose="02010600030101010101" pitchFamily="2" charset="-122"/>
                </a:rPr>
                <a:t>#2</a:t>
              </a:r>
              <a:endParaRPr lang="en-US" altLang="zh-CN" sz="1600" dirty="0">
                <a:solidFill>
                  <a:schemeClr val="tx1"/>
                </a:solidFill>
                <a:latin typeface="Comic Sans MS" panose="030F0702030302020204" pitchFamily="66" charset="0"/>
                <a:ea typeface="宋体" panose="02010600030101010101" pitchFamily="2" charset="-122"/>
              </a:endParaRPr>
            </a:p>
          </p:txBody>
        </p:sp>
        <p:sp>
          <p:nvSpPr>
            <p:cNvPr id="26638" name="Text Box 14"/>
            <p:cNvSpPr txBox="1"/>
            <p:nvPr/>
          </p:nvSpPr>
          <p:spPr>
            <a:xfrm>
              <a:off x="4184" y="1793"/>
              <a:ext cx="480" cy="134"/>
            </a:xfrm>
            <a:prstGeom prst="rect">
              <a:avLst/>
            </a:prstGeom>
            <a:noFill/>
            <a:ln w="6350">
              <a:noFill/>
            </a:ln>
          </p:spPr>
          <p:txBody>
            <a:bodyPr lIns="0" tIns="0" rIns="0" bIns="0" anchor="t" anchorCtr="0">
              <a:spAutoFit/>
            </a:bodyPr>
            <a:p>
              <a:pPr algn="ctr">
                <a:spcBef>
                  <a:spcPct val="50000"/>
                </a:spcBef>
              </a:pPr>
              <a:r>
                <a:rPr lang="en-US" altLang="zh-CN" sz="1400" dirty="0">
                  <a:solidFill>
                    <a:schemeClr val="tx1"/>
                  </a:solidFill>
                  <a:latin typeface="Arial" panose="020B0604020202020204" pitchFamily="34" charset="0"/>
                  <a:ea typeface="宋体" panose="02010600030101010101" pitchFamily="2" charset="-122"/>
                </a:rPr>
                <a:t>#1</a:t>
              </a:r>
              <a:endParaRPr lang="en-US" altLang="zh-CN" sz="1600" dirty="0">
                <a:solidFill>
                  <a:schemeClr val="tx1"/>
                </a:solidFill>
                <a:latin typeface="Comic Sans MS" panose="030F0702030302020204" pitchFamily="66"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4275">
                                            <p:txEl>
                                              <p:charRg st="20" end="41"/>
                                            </p:txEl>
                                          </p:spTgt>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000000"/>
                                          </p:val>
                                        </p:tav>
                                        <p:tav tm="100000">
                                          <p:val>
                                            <p:strVal val="#ppt_w"/>
                                          </p:val>
                                        </p:tav>
                                      </p:tavLst>
                                    </p:anim>
                                    <p:anim calcmode="lin" valueType="num">
                                      <p:cBhvr>
                                        <p:cTn id="11"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94275">
                                            <p:txEl>
                                              <p:charRg st="43" end="66"/>
                                            </p:txEl>
                                          </p:spTgt>
                                        </p:tgtEl>
                                        <p:attrNameLst>
                                          <p:attrName>style.visibility</p:attrName>
                                        </p:attrNameLst>
                                      </p:cBhvr>
                                      <p:to>
                                        <p:strVal val="visible"/>
                                      </p:to>
                                    </p:set>
                                  </p:childTnLst>
                                </p:cTn>
                              </p:par>
                            </p:childTnLst>
                          </p:cTn>
                        </p:par>
                        <p:par>
                          <p:cTn id="16" fill="hold">
                            <p:stCondLst>
                              <p:cond delay="0"/>
                            </p:stCondLst>
                            <p:childTnLst>
                              <p:par>
                                <p:cTn id="17" presetID="23" presetClass="entr" presetSubtype="16" fill="hold" nodeType="afterEffect">
                                  <p:stCondLst>
                                    <p:cond delay="0"/>
                                  </p:stCondLst>
                                  <p:childTnLst>
                                    <p:set>
                                      <p:cBhvr>
                                        <p:cTn id="18" dur="1" fill="hold">
                                          <p:stCondLst>
                                            <p:cond delay="0"/>
                                          </p:stCondLst>
                                        </p:cTn>
                                        <p:tgtEl>
                                          <p:spTgt spid="694282"/>
                                        </p:tgtEl>
                                        <p:attrNameLst>
                                          <p:attrName>style.visibility</p:attrName>
                                        </p:attrNameLst>
                                      </p:cBhvr>
                                      <p:to>
                                        <p:strVal val="visible"/>
                                      </p:to>
                                    </p:set>
                                    <p:anim calcmode="lin" valueType="num">
                                      <p:cBhvr>
                                        <p:cTn id="19" dur="500" fill="hold"/>
                                        <p:tgtEl>
                                          <p:spTgt spid="694282"/>
                                        </p:tgtEl>
                                        <p:attrNameLst>
                                          <p:attrName>ppt_w</p:attrName>
                                        </p:attrNameLst>
                                      </p:cBhvr>
                                      <p:tavLst>
                                        <p:tav tm="0">
                                          <p:val>
                                            <p:fltVal val="0.000000"/>
                                          </p:val>
                                        </p:tav>
                                        <p:tav tm="100000">
                                          <p:val>
                                            <p:strVal val="#ppt_w"/>
                                          </p:val>
                                        </p:tav>
                                      </p:tavLst>
                                    </p:anim>
                                    <p:anim calcmode="lin" valueType="num">
                                      <p:cBhvr>
                                        <p:cTn id="20" dur="500" fill="hold"/>
                                        <p:tgtEl>
                                          <p:spTgt spid="694282"/>
                                        </p:tgtEl>
                                        <p:attrNameLst>
                                          <p:attrName>ppt_h</p:attrName>
                                        </p:attrNameLst>
                                      </p:cBhvr>
                                      <p:tavLst>
                                        <p:tav tm="0">
                                          <p:val>
                                            <p:fltVal val="0.000000"/>
                                          </p:val>
                                        </p:tav>
                                        <p:tav tm="100000">
                                          <p:val>
                                            <p:strVal val="#ppt_h"/>
                                          </p:val>
                                        </p:tav>
                                      </p:tavLst>
                                    </p:anim>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8673" name="Object 2"/>
          <p:cNvGraphicFramePr>
            <a:graphicFrameLocks noChangeAspect="1"/>
          </p:cNvGraphicFramePr>
          <p:nvPr/>
        </p:nvGraphicFramePr>
        <p:xfrm>
          <a:off x="5181600" y="4648200"/>
          <a:ext cx="3352800" cy="1479550"/>
        </p:xfrm>
        <a:graphic>
          <a:graphicData uri="http://schemas.openxmlformats.org/presentationml/2006/ole">
            <mc:AlternateContent xmlns:mc="http://schemas.openxmlformats.org/markup-compatibility/2006">
              <mc:Choice xmlns:v="urn:schemas-microsoft-com:vml" Requires="v">
                <p:oleObj spid="_x0000_s3100" name="" r:id="rId1" imgW="1935480" imgH="853440" progId="Paint.Picture">
                  <p:embed/>
                </p:oleObj>
              </mc:Choice>
              <mc:Fallback>
                <p:oleObj name="" r:id="rId1" imgW="1935480" imgH="853440" progId="Paint.Picture">
                  <p:embed/>
                  <p:pic>
                    <p:nvPicPr>
                      <p:cNvPr id="0" name="图片 3099"/>
                      <p:cNvPicPr/>
                      <p:nvPr/>
                    </p:nvPicPr>
                    <p:blipFill>
                      <a:blip r:embed="rId2"/>
                      <a:stretch>
                        <a:fillRect/>
                      </a:stretch>
                    </p:blipFill>
                    <p:spPr>
                      <a:xfrm>
                        <a:off x="5181600" y="4648200"/>
                        <a:ext cx="3352800" cy="1479550"/>
                      </a:xfrm>
                      <a:prstGeom prst="rect">
                        <a:avLst/>
                      </a:prstGeom>
                      <a:noFill/>
                      <a:ln w="38100">
                        <a:noFill/>
                        <a:miter/>
                      </a:ln>
                    </p:spPr>
                  </p:pic>
                </p:oleObj>
              </mc:Fallback>
            </mc:AlternateContent>
          </a:graphicData>
        </a:graphic>
      </p:graphicFrame>
      <p:graphicFrame>
        <p:nvGraphicFramePr>
          <p:cNvPr id="28674" name="Object 3"/>
          <p:cNvGraphicFramePr>
            <a:graphicFrameLocks noChangeAspect="1"/>
          </p:cNvGraphicFramePr>
          <p:nvPr/>
        </p:nvGraphicFramePr>
        <p:xfrm>
          <a:off x="1371600" y="4648200"/>
          <a:ext cx="3200400" cy="1439863"/>
        </p:xfrm>
        <a:graphic>
          <a:graphicData uri="http://schemas.openxmlformats.org/presentationml/2006/ole">
            <mc:AlternateContent xmlns:mc="http://schemas.openxmlformats.org/markup-compatibility/2006">
              <mc:Choice xmlns:v="urn:schemas-microsoft-com:vml" Requires="v">
                <p:oleObj spid="_x0000_s3101" name="" r:id="rId3" imgW="1981200" imgH="891540" progId="Paint.Picture">
                  <p:embed/>
                </p:oleObj>
              </mc:Choice>
              <mc:Fallback>
                <p:oleObj name="" r:id="rId3" imgW="1981200" imgH="891540" progId="Paint.Picture">
                  <p:embed/>
                  <p:pic>
                    <p:nvPicPr>
                      <p:cNvPr id="0" name="图片 3100"/>
                      <p:cNvPicPr/>
                      <p:nvPr/>
                    </p:nvPicPr>
                    <p:blipFill>
                      <a:blip r:embed="rId4"/>
                      <a:stretch>
                        <a:fillRect/>
                      </a:stretch>
                    </p:blipFill>
                    <p:spPr>
                      <a:xfrm>
                        <a:off x="1371600" y="4648200"/>
                        <a:ext cx="3200400" cy="1439863"/>
                      </a:xfrm>
                      <a:prstGeom prst="rect">
                        <a:avLst/>
                      </a:prstGeom>
                      <a:noFill/>
                      <a:ln w="38100">
                        <a:noFill/>
                        <a:miter/>
                      </a:ln>
                    </p:spPr>
                  </p:pic>
                </p:oleObj>
              </mc:Fallback>
            </mc:AlternateContent>
          </a:graphicData>
        </a:graphic>
      </p:graphicFrame>
      <p:sp>
        <p:nvSpPr>
          <p:cNvPr id="28675" name="Text Box 4"/>
          <p:cNvSpPr txBox="1"/>
          <p:nvPr/>
        </p:nvSpPr>
        <p:spPr>
          <a:xfrm>
            <a:off x="2771775" y="1071563"/>
            <a:ext cx="4648200" cy="706755"/>
          </a:xfrm>
          <a:prstGeom prst="rect">
            <a:avLst/>
          </a:prstGeom>
          <a:noFill/>
          <a:ln w="9525">
            <a:noFill/>
          </a:ln>
        </p:spPr>
        <p:txBody>
          <a:bodyPr anchor="t" anchorCtr="0">
            <a:spAutoFit/>
          </a:bodyPr>
          <a:p>
            <a:pPr fontAlgn="t">
              <a:spcBef>
                <a:spcPct val="50000"/>
              </a:spcBef>
            </a:pPr>
            <a:r>
              <a:rPr lang="zh-CN" altLang="en-US" sz="4000" b="1" dirty="0">
                <a:solidFill>
                  <a:schemeClr val="tx1"/>
                </a:solidFill>
                <a:latin typeface="Times New Roman" panose="02020603050405020304" pitchFamily="18" charset="0"/>
                <a:ea typeface="宋体" panose="02010600030101010101" pitchFamily="2" charset="-122"/>
              </a:rPr>
              <a:t>流形学习的可行性</a:t>
            </a:r>
            <a:endParaRPr lang="zh-CN" altLang="en-US" sz="4000" b="1" dirty="0">
              <a:solidFill>
                <a:schemeClr val="tx1"/>
              </a:solidFill>
              <a:latin typeface="Times New Roman" panose="02020603050405020304" pitchFamily="18" charset="0"/>
              <a:ea typeface="宋体" panose="02010600030101010101" pitchFamily="2" charset="-122"/>
            </a:endParaRPr>
          </a:p>
        </p:txBody>
      </p:sp>
      <p:sp>
        <p:nvSpPr>
          <p:cNvPr id="28676" name="Text Box 5"/>
          <p:cNvSpPr txBox="1"/>
          <p:nvPr/>
        </p:nvSpPr>
        <p:spPr>
          <a:xfrm>
            <a:off x="1001713" y="2120900"/>
            <a:ext cx="7315200" cy="2122170"/>
          </a:xfrm>
          <a:prstGeom prst="rect">
            <a:avLst/>
          </a:prstGeom>
          <a:noFill/>
          <a:ln w="9525">
            <a:noFill/>
          </a:ln>
        </p:spPr>
        <p:txBody>
          <a:bodyPr anchor="t" anchorCtr="0">
            <a:spAutoFit/>
          </a:bodyPr>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1 </a:t>
            </a:r>
            <a:r>
              <a:rPr lang="zh-CN" altLang="en-US" sz="2400" b="1" dirty="0">
                <a:solidFill>
                  <a:schemeClr val="tx1"/>
                </a:solidFill>
                <a:latin typeface="Times New Roman" panose="02020603050405020304" pitchFamily="18" charset="0"/>
                <a:ea typeface="宋体" panose="02010600030101010101" pitchFamily="2" charset="-122"/>
              </a:rPr>
              <a:t>许多高维采样数据都是由少数几个隐含变量所决定的</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如人脸采样由光线亮度</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人离相机的距离</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人的头部姿势</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人的脸部肌肉等因素决定</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2 </a:t>
            </a:r>
            <a:r>
              <a:rPr lang="zh-CN" altLang="en-US" sz="2400" b="1" dirty="0">
                <a:solidFill>
                  <a:schemeClr val="tx1"/>
                </a:solidFill>
                <a:latin typeface="Times New Roman" panose="02020603050405020304" pitchFamily="18" charset="0"/>
                <a:ea typeface="宋体" panose="02010600030101010101" pitchFamily="2" charset="-122"/>
              </a:rPr>
              <a:t>从认知心理学的角度</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心理学家认为人的认知过程是基于认知流形和拓扑连续性的</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p:txBody>
      </p:sp>
      <p:sp>
        <p:nvSpPr>
          <p:cNvPr id="28677" name="Text Box 6"/>
          <p:cNvSpPr txBox="1"/>
          <p:nvPr/>
        </p:nvSpPr>
        <p:spPr>
          <a:xfrm>
            <a:off x="8458200" y="6324600"/>
            <a:ext cx="457200" cy="368300"/>
          </a:xfrm>
          <a:prstGeom prst="rect">
            <a:avLst/>
          </a:prstGeom>
          <a:noFill/>
          <a:ln w="9525">
            <a:noFill/>
          </a:ln>
        </p:spPr>
        <p:txBody>
          <a:bodyPr anchor="t" anchorCtr="0">
            <a:spAutoFit/>
          </a:bodyPr>
          <a:p>
            <a:pPr algn="ctr" fontAlgn="t">
              <a:spcBef>
                <a:spcPct val="50000"/>
              </a:spcBef>
            </a:pPr>
            <a:r>
              <a:rPr lang="en-US" altLang="zh-CN" sz="1800" dirty="0">
                <a:solidFill>
                  <a:schemeClr val="tx1"/>
                </a:solidFill>
                <a:latin typeface="Times New Roman" panose="02020603050405020304" pitchFamily="18" charset="0"/>
                <a:ea typeface="宋体" panose="02010600030101010101" pitchFamily="2" charset="-122"/>
              </a:rPr>
              <a:t>R</a:t>
            </a:r>
            <a:endParaRPr lang="en-US" altLang="zh-CN" sz="1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95400" y="582295"/>
            <a:ext cx="6905625" cy="4714875"/>
          </a:xfrm>
          <a:prstGeom prst="rect">
            <a:avLst/>
          </a:prstGeom>
        </p:spPr>
      </p:pic>
      <p:sp>
        <p:nvSpPr>
          <p:cNvPr id="29698" name="Text Box 3"/>
          <p:cNvSpPr txBox="1"/>
          <p:nvPr/>
        </p:nvSpPr>
        <p:spPr>
          <a:xfrm>
            <a:off x="1295400" y="5562283"/>
            <a:ext cx="6553200" cy="1234440"/>
          </a:xfrm>
          <a:prstGeom prst="rect">
            <a:avLst/>
          </a:prstGeom>
          <a:noFill/>
          <a:ln w="9525">
            <a:noFill/>
          </a:ln>
        </p:spPr>
        <p:txBody>
          <a:bodyPr anchor="t" anchorCtr="0">
            <a:spAutoFit/>
          </a:bodyPr>
          <a:p>
            <a:pPr>
              <a:lnSpc>
                <a:spcPct val="70000"/>
              </a:lnSpc>
              <a:spcBef>
                <a:spcPct val="50000"/>
              </a:spcBef>
              <a:buClrTx/>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流形是线性子空间的一种非线性推广</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a:lnSpc>
                <a:spcPct val="70000"/>
              </a:lnSpc>
              <a:spcBef>
                <a:spcPct val="50000"/>
              </a:spcBef>
              <a:buClrTx/>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流形是一个局部可坐标化的拓扑空间</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a:lnSpc>
                <a:spcPct val="70000"/>
              </a:lnSpc>
              <a:spcBef>
                <a:spcPct val="50000"/>
              </a:spcBef>
              <a:buClrTx/>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流形学习是一种非线性的维数约简方法</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left)">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69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37895" y="838200"/>
            <a:ext cx="7268845" cy="33788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30722"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降维方法概述</a:t>
            </a:r>
            <a:endParaRPr lang="zh-CN" altLang="en-US" dirty="0"/>
          </a:p>
        </p:txBody>
      </p:sp>
      <p:sp>
        <p:nvSpPr>
          <p:cNvPr id="30723" name="Rectangle 3"/>
          <p:cNvSpPr>
            <a:spLocks noGrp="1"/>
          </p:cNvSpPr>
          <p:nvPr>
            <p:ph idx="4294967295"/>
          </p:nvPr>
        </p:nvSpPr>
        <p:spPr>
          <a:xfrm>
            <a:off x="572770" y="1600200"/>
            <a:ext cx="8571230" cy="5029200"/>
          </a:xfrm>
          <a:ln/>
        </p:spPr>
        <p:txBody>
          <a:bodyPr vert="horz" wrap="square" lIns="91440" tIns="45720" rIns="91440" bIns="45720" anchor="t" anchorCtr="0"/>
          <a:p>
            <a:pPr eaLnBrk="1" hangingPunct="1"/>
            <a:r>
              <a:rPr lang="zh-CN" altLang="en-US" sz="2800" dirty="0"/>
              <a:t>基于流形学习的非线性降维</a:t>
            </a:r>
            <a:endParaRPr lang="zh-CN" altLang="en-US" sz="2800" dirty="0"/>
          </a:p>
          <a:p>
            <a:pPr lvl="1" eaLnBrk="1" hangingPunct="1"/>
            <a:r>
              <a:rPr lang="zh-CN" altLang="en-US" sz="2300" dirty="0">
                <a:solidFill>
                  <a:srgbClr val="008000"/>
                </a:solidFill>
              </a:rPr>
              <a:t>保距特征映射 </a:t>
            </a:r>
            <a:r>
              <a:rPr lang="en-US" altLang="zh-CN" sz="2300" dirty="0">
                <a:solidFill>
                  <a:srgbClr val="008000"/>
                </a:solidFill>
              </a:rPr>
              <a:t>(ISOMAP)</a:t>
            </a:r>
            <a:r>
              <a:rPr lang="en-US" altLang="zh-CN" sz="2300" dirty="0"/>
              <a:t> [Tenenbaum, 2000]</a:t>
            </a:r>
            <a:endParaRPr lang="en-US" altLang="zh-CN" sz="2300" dirty="0"/>
          </a:p>
          <a:p>
            <a:pPr lvl="1" eaLnBrk="1" hangingPunct="1"/>
            <a:r>
              <a:rPr lang="zh-CN" altLang="en-US" sz="2300" dirty="0">
                <a:solidFill>
                  <a:srgbClr val="008000"/>
                </a:solidFill>
              </a:rPr>
              <a:t>局部线性嵌入 </a:t>
            </a:r>
            <a:r>
              <a:rPr lang="en-US" altLang="zh-CN" sz="2300" dirty="0">
                <a:solidFill>
                  <a:srgbClr val="008000"/>
                </a:solidFill>
              </a:rPr>
              <a:t>(LLE)</a:t>
            </a:r>
            <a:r>
              <a:rPr lang="en-US" altLang="zh-CN" sz="2300" dirty="0"/>
              <a:t> [Roweis, 2000]</a:t>
            </a:r>
            <a:endParaRPr lang="en-US" altLang="zh-CN" sz="2300" dirty="0"/>
          </a:p>
          <a:p>
            <a:pPr lvl="1" eaLnBrk="1" hangingPunct="1"/>
            <a:r>
              <a:rPr lang="zh-CN" altLang="en-US" sz="2300" dirty="0">
                <a:solidFill>
                  <a:srgbClr val="008000"/>
                </a:solidFill>
              </a:rPr>
              <a:t>拉普拉斯特征映射 </a:t>
            </a:r>
            <a:r>
              <a:rPr lang="en-US" altLang="zh-CN" sz="2300" dirty="0">
                <a:solidFill>
                  <a:srgbClr val="008000"/>
                </a:solidFill>
              </a:rPr>
              <a:t>(LE, Laplacian Eigenmap) </a:t>
            </a:r>
            <a:r>
              <a:rPr lang="en-US" altLang="zh-CN" sz="2300" dirty="0"/>
              <a:t>[Belkin, 2001]</a:t>
            </a:r>
            <a:endParaRPr lang="en-US" altLang="zh-CN" sz="2300" dirty="0"/>
          </a:p>
          <a:p>
            <a:pPr lvl="1" eaLnBrk="1" hangingPunct="1"/>
            <a:r>
              <a:rPr lang="en-US" altLang="zh-CN" sz="2300" dirty="0"/>
              <a:t>Hessian LLE (HLLE) [Donoho, 2003]</a:t>
            </a:r>
            <a:endParaRPr lang="en-US" altLang="zh-CN" sz="2300" dirty="0"/>
          </a:p>
          <a:p>
            <a:pPr lvl="1" eaLnBrk="1" hangingPunct="1"/>
            <a:r>
              <a:rPr lang="zh-CN" altLang="en-US" sz="2300" dirty="0"/>
              <a:t>局部切空间对齐 </a:t>
            </a:r>
            <a:r>
              <a:rPr lang="en-US" altLang="zh-CN" sz="2300" dirty="0"/>
              <a:t>(LTSA, Local Tangent Space Alignment) [Zhang, 2004]</a:t>
            </a:r>
            <a:endParaRPr lang="en-US" altLang="zh-CN" sz="2300" dirty="0"/>
          </a:p>
          <a:p>
            <a:pPr lvl="1" eaLnBrk="1" hangingPunct="1"/>
            <a:r>
              <a:rPr lang="zh-CN" altLang="en-US" sz="2300" dirty="0"/>
              <a:t>最大方差展开 </a:t>
            </a:r>
            <a:r>
              <a:rPr lang="en-US" altLang="zh-CN" sz="2300" dirty="0"/>
              <a:t>(MVU/SDE, Maximum Variance Unfolding) [</a:t>
            </a:r>
            <a:r>
              <a:rPr lang="en-US" altLang="en-US" dirty="0"/>
              <a:t>Weinberger</a:t>
            </a:r>
            <a:r>
              <a:rPr lang="en-US" altLang="zh-CN" dirty="0"/>
              <a:t>, 2004</a:t>
            </a:r>
            <a:r>
              <a:rPr lang="en-US" altLang="zh-CN" sz="2300" dirty="0"/>
              <a:t>]</a:t>
            </a:r>
            <a:endParaRPr lang="en-US" altLang="zh-CN" sz="2300" dirty="0"/>
          </a:p>
          <a:p>
            <a:pPr lvl="1" eaLnBrk="1" hangingPunct="1"/>
            <a:r>
              <a:rPr lang="zh-CN" altLang="en-US" sz="2300" dirty="0"/>
              <a:t>局部保持映射 </a:t>
            </a:r>
            <a:r>
              <a:rPr lang="en-US" altLang="zh-CN" sz="2300" dirty="0"/>
              <a:t>(Locality Preserving Projections) [He, 2003]</a:t>
            </a:r>
            <a:endParaRPr lang="en-US" altLang="zh-CN" sz="2300" dirty="0"/>
          </a:p>
          <a:p>
            <a:pPr lvl="1" eaLnBrk="1" hangingPunct="1"/>
            <a:r>
              <a:rPr lang="en-US" altLang="zh-CN" sz="2300" dirty="0"/>
              <a:t>…</a:t>
            </a:r>
            <a:endParaRPr lang="en-US" altLang="zh-CN" sz="23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5"/>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218" name="Rectangle 4"/>
          <p:cNvSpPr>
            <a:spLocks noGrp="1"/>
          </p:cNvSpPr>
          <p:nvPr>
            <p:ph type="title" idx="4294967295"/>
          </p:nvPr>
        </p:nvSpPr>
        <p:spPr>
          <a:xfrm>
            <a:off x="285750" y="1447800"/>
            <a:ext cx="8229600" cy="1143000"/>
          </a:xfrm>
        </p:spPr>
        <p:txBody>
          <a:bodyPr vert="horz" wrap="square" lIns="91440" tIns="45720" rIns="91440" bIns="45720" anchor="ctr" anchorCtr="0"/>
          <a:p>
            <a:pPr eaLnBrk="1" hangingPunct="1"/>
            <a:r>
              <a:rPr lang="zh-CN" altLang="en-US" sz="4000" dirty="0"/>
              <a:t>提纲</a:t>
            </a:r>
            <a:endParaRPr lang="zh-CN" altLang="en-US" sz="4000" dirty="0"/>
          </a:p>
        </p:txBody>
      </p:sp>
      <p:sp>
        <p:nvSpPr>
          <p:cNvPr id="9219" name="Rectangle 5"/>
          <p:cNvSpPr>
            <a:spLocks noGrp="1"/>
          </p:cNvSpPr>
          <p:nvPr>
            <p:ph idx="4294967295"/>
          </p:nvPr>
        </p:nvSpPr>
        <p:spPr>
          <a:xfrm>
            <a:off x="228600" y="2514600"/>
            <a:ext cx="8229600" cy="4530725"/>
          </a:xfrm>
        </p:spPr>
        <p:txBody>
          <a:bodyPr vert="horz" wrap="square" lIns="91440" tIns="45720" rIns="91440" bIns="45720" anchor="t" anchorCtr="0"/>
          <a:p>
            <a:pPr eaLnBrk="1" hangingPunct="1"/>
            <a:r>
              <a:rPr lang="zh-CN" altLang="en-US" sz="2800" dirty="0">
                <a:solidFill>
                  <a:schemeClr val="tx1">
                    <a:lumMod val="50000"/>
                    <a:lumOff val="50000"/>
                  </a:schemeClr>
                </a:solidFill>
              </a:rPr>
              <a:t>研究背景</a:t>
            </a:r>
            <a:endParaRPr lang="zh-CN" altLang="en-US" sz="2800" dirty="0">
              <a:solidFill>
                <a:schemeClr val="tx1">
                  <a:lumMod val="50000"/>
                  <a:lumOff val="50000"/>
                </a:schemeClr>
              </a:solidFill>
            </a:endParaRPr>
          </a:p>
          <a:p>
            <a:pPr eaLnBrk="1" hangingPunct="1"/>
            <a:r>
              <a:rPr lang="zh-CN" altLang="en-US" sz="2800" dirty="0">
                <a:ln/>
                <a:solidFill>
                  <a:schemeClr val="tx1"/>
                </a:solidFill>
                <a:effectLst>
                  <a:outerShdw blurRad="38100" dist="19050" dir="2700000" algn="tl" rotWithShape="0">
                    <a:schemeClr val="dk1">
                      <a:alpha val="40000"/>
                    </a:schemeClr>
                  </a:outerShdw>
                </a:effectLst>
              </a:rPr>
              <a:t>基本知识介绍</a:t>
            </a:r>
            <a:endParaRPr lang="zh-CN" altLang="en-US" sz="2800" dirty="0">
              <a:ln/>
              <a:solidFill>
                <a:schemeClr val="tx1"/>
              </a:solidFill>
              <a:effectLst>
                <a:outerShdw blurRad="38100" dist="19050" dir="2700000" algn="tl" rotWithShape="0">
                  <a:schemeClr val="dk1">
                    <a:alpha val="40000"/>
                  </a:schemeClr>
                </a:outerShdw>
              </a:effectLst>
            </a:endParaRPr>
          </a:p>
          <a:p>
            <a:pPr eaLnBrk="1" hangingPunct="1"/>
            <a:r>
              <a:rPr lang="zh-CN" altLang="en-US" sz="2800" dirty="0">
                <a:solidFill>
                  <a:schemeClr val="tx1">
                    <a:lumMod val="50000"/>
                    <a:lumOff val="50000"/>
                  </a:schemeClr>
                </a:solidFill>
              </a:rPr>
              <a:t>经典方法概览</a:t>
            </a:r>
            <a:endParaRPr lang="zh-CN" altLang="en-US" sz="2800" dirty="0">
              <a:solidFill>
                <a:schemeClr val="tx1">
                  <a:lumMod val="50000"/>
                  <a:lumOff val="50000"/>
                </a:schemeClr>
              </a:solidFill>
            </a:endParaRPr>
          </a:p>
          <a:p>
            <a:pPr eaLnBrk="1" hangingPunct="1"/>
            <a:r>
              <a:rPr lang="zh-CN" altLang="en-US" sz="2800" dirty="0">
                <a:solidFill>
                  <a:schemeClr val="tx1">
                    <a:lumMod val="50000"/>
                    <a:lumOff val="50000"/>
                  </a:schemeClr>
                </a:solidFill>
              </a:rPr>
              <a:t>总结讨论</a:t>
            </a:r>
            <a:endParaRPr lang="zh-CN" altLang="en-US" sz="2800" dirty="0">
              <a:solidFill>
                <a:schemeClr val="tx1">
                  <a:lumMod val="50000"/>
                  <a:lumOff val="50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Text Box 2"/>
          <p:cNvSpPr txBox="1"/>
          <p:nvPr/>
        </p:nvSpPr>
        <p:spPr>
          <a:xfrm>
            <a:off x="1908175" y="1125538"/>
            <a:ext cx="6030913" cy="706755"/>
          </a:xfrm>
          <a:prstGeom prst="rect">
            <a:avLst/>
          </a:prstGeom>
          <a:noFill/>
          <a:ln w="9525">
            <a:noFill/>
          </a:ln>
        </p:spPr>
        <p:txBody>
          <a:bodyPr anchor="t" anchorCtr="0">
            <a:spAutoFit/>
          </a:bodyPr>
          <a:p>
            <a:pPr algn="ctr" fontAlgn="t">
              <a:spcBef>
                <a:spcPct val="50000"/>
              </a:spcBef>
            </a:pPr>
            <a:r>
              <a:rPr lang="zh-CN" altLang="en-US" sz="4000" b="1" dirty="0">
                <a:solidFill>
                  <a:schemeClr val="tx1"/>
                </a:solidFill>
                <a:latin typeface="Times New Roman" panose="02020603050405020304" pitchFamily="18" charset="0"/>
                <a:ea typeface="宋体" panose="02010600030101010101" pitchFamily="2" charset="-122"/>
              </a:rPr>
              <a:t>流形学习的一些数学基础</a:t>
            </a:r>
            <a:endParaRPr lang="zh-CN" altLang="en-US" sz="4000" b="1" dirty="0">
              <a:solidFill>
                <a:schemeClr val="tx1"/>
              </a:solidFill>
              <a:latin typeface="Times New Roman" panose="02020603050405020304" pitchFamily="18" charset="0"/>
              <a:ea typeface="宋体" panose="02010600030101010101" pitchFamily="2" charset="-122"/>
            </a:endParaRPr>
          </a:p>
        </p:txBody>
      </p:sp>
      <p:sp>
        <p:nvSpPr>
          <p:cNvPr id="32770" name="Text Box 3"/>
          <p:cNvSpPr txBox="1"/>
          <p:nvPr/>
        </p:nvSpPr>
        <p:spPr>
          <a:xfrm>
            <a:off x="971550" y="2060575"/>
            <a:ext cx="7467600" cy="3597910"/>
          </a:xfrm>
          <a:prstGeom prst="rect">
            <a:avLst/>
          </a:prstGeom>
          <a:noFill/>
          <a:ln w="9525">
            <a:noFill/>
          </a:ln>
        </p:spPr>
        <p:txBody>
          <a:bodyPr anchor="t" anchorCtr="0">
            <a:spAutoFit/>
          </a:bodyPr>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参考文献</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陈省身</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陈维桓</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微分几何讲义</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北京大学出版社</a:t>
            </a:r>
            <a:r>
              <a:rPr lang="en-US" altLang="zh-CN" sz="2400" b="1" dirty="0">
                <a:solidFill>
                  <a:schemeClr val="tx1"/>
                </a:solidFill>
                <a:latin typeface="Times New Roman" panose="02020603050405020304" pitchFamily="18" charset="0"/>
                <a:ea typeface="宋体" panose="02010600030101010101" pitchFamily="2" charset="-122"/>
              </a:rPr>
              <a:t>, 1983</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rPr>
              <a:t> M Berger, B Gostiaux. Differential Geometry: Manifolds, Curves and Surfaces, GTM115. Springer-Verlag, 1974</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陈维桓</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微分流形初步</a:t>
            </a:r>
            <a:r>
              <a:rPr lang="en-US" altLang="zh-CN" sz="2400" b="1" dirty="0">
                <a:solidFill>
                  <a:schemeClr val="tx1"/>
                </a:solidFill>
                <a:latin typeface="Times New Roman" panose="02020603050405020304" pitchFamily="18" charset="0"/>
                <a:ea typeface="宋体" panose="02010600030101010101" pitchFamily="2" charset="-122"/>
              </a:rPr>
              <a:t>(</a:t>
            </a:r>
            <a:r>
              <a:rPr lang="zh-CN" altLang="en-US" sz="2400" b="1" dirty="0">
                <a:solidFill>
                  <a:schemeClr val="tx1"/>
                </a:solidFill>
                <a:latin typeface="Times New Roman" panose="02020603050405020304" pitchFamily="18" charset="0"/>
                <a:ea typeface="宋体" panose="02010600030101010101" pitchFamily="2" charset="-122"/>
              </a:rPr>
              <a:t>第二版</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高等教育出版社</a:t>
            </a:r>
            <a:r>
              <a:rPr lang="en-US" altLang="zh-CN" sz="2400" b="1" dirty="0">
                <a:solidFill>
                  <a:schemeClr val="tx1"/>
                </a:solidFill>
                <a:latin typeface="Times New Roman" panose="02020603050405020304" pitchFamily="18" charset="0"/>
                <a:ea typeface="宋体" panose="02010600030101010101" pitchFamily="2" charset="-122"/>
              </a:rPr>
              <a:t>, 2001</a:t>
            </a:r>
            <a:endParaRPr lang="en-US" altLang="zh-CN" sz="24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74725" y="1371600"/>
            <a:ext cx="7194550" cy="48037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33794"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流形学习框架</a:t>
            </a:r>
            <a:endParaRPr lang="zh-CN" altLang="en-US" dirty="0"/>
          </a:p>
        </p:txBody>
      </p:sp>
      <p:sp>
        <p:nvSpPr>
          <p:cNvPr id="33795" name="Rectangle 3"/>
          <p:cNvSpPr>
            <a:spLocks noGrp="1"/>
          </p:cNvSpPr>
          <p:nvPr>
            <p:ph type="body" sz="half" idx="4294967295"/>
          </p:nvPr>
        </p:nvSpPr>
        <p:spPr>
          <a:xfrm>
            <a:off x="0" y="1336675"/>
            <a:ext cx="8077200" cy="4530725"/>
          </a:xfrm>
          <a:ln/>
        </p:spPr>
        <p:txBody>
          <a:bodyPr vert="horz" wrap="square" lIns="91440" tIns="45720" rIns="91440" bIns="45720" anchor="t" anchorCtr="0"/>
          <a:p>
            <a:pPr eaLnBrk="1" hangingPunct="1">
              <a:buClr>
                <a:schemeClr val="accent1"/>
              </a:buClr>
              <a:buSzTx/>
              <a:buFont typeface="Wingdings" panose="05000000000000000000" pitchFamily="2" charset="2"/>
            </a:pPr>
            <a:r>
              <a:rPr lang="zh-CN" altLang="en-US" sz="2800" dirty="0"/>
              <a:t>什么是流形？</a:t>
            </a:r>
            <a:endParaRPr lang="zh-CN" altLang="en-US" sz="2800" dirty="0"/>
          </a:p>
          <a:p>
            <a:pPr lvl="1" eaLnBrk="1" hangingPunct="1">
              <a:buClr>
                <a:schemeClr val="accent1"/>
              </a:buClr>
              <a:buFont typeface="Wingdings" panose="05000000000000000000" pitchFamily="2" charset="2"/>
            </a:pPr>
            <a:r>
              <a:rPr lang="zh-CN" altLang="en-US" sz="2300" dirty="0"/>
              <a:t>流形是线性子空间的一种非线性推广</a:t>
            </a:r>
            <a:endParaRPr lang="zh-CN" altLang="en-US" sz="2300" dirty="0"/>
          </a:p>
          <a:p>
            <a:pPr lvl="1" eaLnBrk="1" hangingPunct="1">
              <a:buClr>
                <a:schemeClr val="accent1"/>
              </a:buClr>
              <a:buFont typeface="Wingdings" panose="05000000000000000000" pitchFamily="2" charset="2"/>
            </a:pPr>
            <a:r>
              <a:rPr lang="zh-CN" altLang="en-US" sz="2300" dirty="0"/>
              <a:t>拓扑学角度：局部区域线性，与低维欧式空间拓扑同胚</a:t>
            </a:r>
            <a:endParaRPr lang="zh-CN" altLang="en-US" sz="2300" dirty="0"/>
          </a:p>
          <a:p>
            <a:pPr lvl="1" eaLnBrk="1" hangingPunct="1">
              <a:buClr>
                <a:schemeClr val="accent1"/>
              </a:buClr>
              <a:buFont typeface="Wingdings" panose="05000000000000000000" pitchFamily="2" charset="2"/>
            </a:pPr>
            <a:r>
              <a:rPr lang="zh-CN" altLang="en-US" sz="2300" dirty="0"/>
              <a:t>微分几何角度：有重叠</a:t>
            </a:r>
            <a:r>
              <a:rPr lang="en-US" altLang="zh-CN" sz="2300" dirty="0"/>
              <a:t>chart</a:t>
            </a:r>
            <a:r>
              <a:rPr lang="zh-CN" altLang="en-US" sz="2300" dirty="0"/>
              <a:t>的光滑过渡</a:t>
            </a:r>
            <a:endParaRPr lang="zh-CN" altLang="en-US" sz="2300" dirty="0"/>
          </a:p>
          <a:p>
            <a:pPr lvl="1" eaLnBrk="1" hangingPunct="1">
              <a:buClr>
                <a:schemeClr val="accent1"/>
              </a:buClr>
              <a:buFont typeface="Wingdings" panose="05000000000000000000" pitchFamily="2" charset="2"/>
            </a:pPr>
            <a:r>
              <a:rPr lang="zh-CN" altLang="en-US" sz="2300" dirty="0"/>
              <a:t>黎曼流形就是以</a:t>
            </a:r>
            <a:r>
              <a:rPr lang="zh-CN" altLang="en-US" sz="2300" dirty="0">
                <a:solidFill>
                  <a:schemeClr val="hlink"/>
                </a:solidFill>
              </a:rPr>
              <a:t>光滑</a:t>
            </a:r>
            <a:r>
              <a:rPr lang="zh-CN" altLang="en-US" sz="2300" dirty="0"/>
              <a:t>的方式在每一点的切空间上指定了</a:t>
            </a:r>
            <a:r>
              <a:rPr lang="zh-CN" altLang="en-US" sz="2300" dirty="0">
                <a:solidFill>
                  <a:schemeClr val="hlink"/>
                </a:solidFill>
              </a:rPr>
              <a:t>欧氏内积</a:t>
            </a:r>
            <a:r>
              <a:rPr lang="zh-CN" altLang="en-US" sz="2300" dirty="0"/>
              <a:t>的</a:t>
            </a:r>
            <a:r>
              <a:rPr lang="zh-CN" altLang="en-US" sz="2300" dirty="0">
                <a:solidFill>
                  <a:schemeClr val="hlink"/>
                </a:solidFill>
              </a:rPr>
              <a:t>微分流形</a:t>
            </a:r>
            <a:endParaRPr lang="zh-CN" altLang="en-US" sz="2300" dirty="0">
              <a:solidFill>
                <a:schemeClr val="hlink"/>
              </a:solidFill>
            </a:endParaRPr>
          </a:p>
        </p:txBody>
      </p:sp>
      <p:grpSp>
        <p:nvGrpSpPr>
          <p:cNvPr id="2" name="Group 4"/>
          <p:cNvGrpSpPr/>
          <p:nvPr/>
        </p:nvGrpSpPr>
        <p:grpSpPr>
          <a:xfrm>
            <a:off x="688975" y="3886200"/>
            <a:ext cx="8150225" cy="2971800"/>
            <a:chOff x="434" y="2352"/>
            <a:chExt cx="5134" cy="1872"/>
          </a:xfrm>
        </p:grpSpPr>
        <p:sp>
          <p:nvSpPr>
            <p:cNvPr id="33797" name="Text Box 5"/>
            <p:cNvSpPr txBox="1"/>
            <p:nvPr/>
          </p:nvSpPr>
          <p:spPr>
            <a:xfrm>
              <a:off x="452" y="4090"/>
              <a:ext cx="1996" cy="134"/>
            </a:xfrm>
            <a:prstGeom prst="rect">
              <a:avLst/>
            </a:prstGeom>
            <a:noFill/>
            <a:ln w="6350">
              <a:noFill/>
            </a:ln>
          </p:spPr>
          <p:txBody>
            <a:bodyPr lIns="0" tIns="0" rIns="0" bIns="0" anchor="t" anchorCtr="0">
              <a:spAutoFit/>
            </a:bodyPr>
            <a:p>
              <a:pPr>
                <a:spcBef>
                  <a:spcPct val="50000"/>
                </a:spcBef>
              </a:pPr>
              <a:r>
                <a:rPr lang="en-US" altLang="zh-CN" sz="1400" dirty="0">
                  <a:solidFill>
                    <a:schemeClr val="tx1"/>
                  </a:solidFill>
                  <a:latin typeface="Arial" panose="020B0604020202020204" pitchFamily="34" charset="0"/>
                  <a:ea typeface="宋体" panose="02010600030101010101" pitchFamily="2" charset="-122"/>
                </a:rPr>
                <a:t>#1 </a:t>
              </a:r>
              <a:r>
                <a:rPr lang="zh-CN" altLang="en-US" sz="1400" dirty="0">
                  <a:solidFill>
                    <a:schemeClr val="tx1"/>
                  </a:solidFill>
                  <a:latin typeface="Arial" panose="020B0604020202020204" pitchFamily="34" charset="0"/>
                  <a:ea typeface="宋体" panose="02010600030101010101" pitchFamily="2" charset="-122"/>
                </a:rPr>
                <a:t>引自</a:t>
              </a:r>
              <a:r>
                <a:rPr lang="en-US" altLang="zh-CN" sz="1400" dirty="0">
                  <a:solidFill>
                    <a:schemeClr val="tx1"/>
                  </a:solidFill>
                  <a:latin typeface="Arial" panose="020B0604020202020204" pitchFamily="34" charset="0"/>
                  <a:ea typeface="宋体" panose="02010600030101010101" pitchFamily="2" charset="-122"/>
                </a:rPr>
                <a:t>S.T. Roweis et al. 2000</a:t>
              </a:r>
              <a:endParaRPr lang="en-US" altLang="zh-CN" sz="1400" dirty="0">
                <a:solidFill>
                  <a:schemeClr val="tx1"/>
                </a:solidFill>
                <a:latin typeface="Arial" panose="020B0604020202020204" pitchFamily="34" charset="0"/>
                <a:ea typeface="宋体" panose="02010600030101010101" pitchFamily="2" charset="-122"/>
              </a:endParaRPr>
            </a:p>
          </p:txBody>
        </p:sp>
        <p:sp>
          <p:nvSpPr>
            <p:cNvPr id="33798" name="Text Box 6"/>
            <p:cNvSpPr txBox="1"/>
            <p:nvPr/>
          </p:nvSpPr>
          <p:spPr>
            <a:xfrm>
              <a:off x="5088" y="2746"/>
              <a:ext cx="480" cy="134"/>
            </a:xfrm>
            <a:prstGeom prst="rect">
              <a:avLst/>
            </a:prstGeom>
            <a:noFill/>
            <a:ln w="6350">
              <a:noFill/>
            </a:ln>
          </p:spPr>
          <p:txBody>
            <a:bodyPr lIns="0" tIns="0" rIns="0" bIns="0" anchor="t" anchorCtr="0">
              <a:spAutoFit/>
            </a:bodyPr>
            <a:p>
              <a:pPr algn="ctr">
                <a:spcBef>
                  <a:spcPct val="50000"/>
                </a:spcBef>
              </a:pPr>
              <a:r>
                <a:rPr lang="en-US" altLang="zh-CN" sz="1400" dirty="0">
                  <a:solidFill>
                    <a:schemeClr val="tx1"/>
                  </a:solidFill>
                  <a:latin typeface="Arial" panose="020B0604020202020204" pitchFamily="34" charset="0"/>
                  <a:ea typeface="宋体" panose="02010600030101010101" pitchFamily="2" charset="-122"/>
                </a:rPr>
                <a:t>#1</a:t>
              </a:r>
              <a:endParaRPr lang="en-US" altLang="zh-CN" sz="1600" dirty="0">
                <a:solidFill>
                  <a:schemeClr val="tx1"/>
                </a:solidFill>
                <a:latin typeface="Comic Sans MS" panose="030F0702030302020204" pitchFamily="66" charset="0"/>
                <a:ea typeface="宋体" panose="02010600030101010101" pitchFamily="2" charset="-122"/>
              </a:endParaRPr>
            </a:p>
          </p:txBody>
        </p:sp>
        <p:grpSp>
          <p:nvGrpSpPr>
            <p:cNvPr id="33799" name="Group 7"/>
            <p:cNvGrpSpPr/>
            <p:nvPr/>
          </p:nvGrpSpPr>
          <p:grpSpPr>
            <a:xfrm>
              <a:off x="434" y="2352"/>
              <a:ext cx="4846" cy="1527"/>
              <a:chOff x="434" y="2352"/>
              <a:chExt cx="4846" cy="1527"/>
            </a:xfrm>
          </p:grpSpPr>
          <p:pic>
            <p:nvPicPr>
              <p:cNvPr id="33800" name="Picture 8" descr="lle_1"/>
              <p:cNvPicPr>
                <a:picLocks noChangeAspect="1"/>
              </p:cNvPicPr>
              <p:nvPr/>
            </p:nvPicPr>
            <p:blipFill>
              <a:blip r:embed="rId1"/>
              <a:srcRect t="5890" r="68494" b="63803"/>
              <a:stretch>
                <a:fillRect/>
              </a:stretch>
            </p:blipFill>
            <p:spPr>
              <a:xfrm>
                <a:off x="2228" y="2488"/>
                <a:ext cx="1324" cy="1165"/>
              </a:xfrm>
              <a:prstGeom prst="rect">
                <a:avLst/>
              </a:prstGeom>
              <a:noFill/>
              <a:ln w="9525">
                <a:noFill/>
              </a:ln>
            </p:spPr>
          </p:pic>
          <p:pic>
            <p:nvPicPr>
              <p:cNvPr id="33801" name="Picture 9" descr="lle_1"/>
              <p:cNvPicPr>
                <a:picLocks noChangeAspect="1"/>
              </p:cNvPicPr>
              <p:nvPr/>
            </p:nvPicPr>
            <p:blipFill>
              <a:blip r:embed="rId1"/>
              <a:srcRect t="36122" r="68494" b="30823"/>
              <a:stretch>
                <a:fillRect/>
              </a:stretch>
            </p:blipFill>
            <p:spPr>
              <a:xfrm>
                <a:off x="480" y="2352"/>
                <a:ext cx="1319" cy="1266"/>
              </a:xfrm>
              <a:prstGeom prst="rect">
                <a:avLst/>
              </a:prstGeom>
              <a:noFill/>
              <a:ln w="9525">
                <a:noFill/>
              </a:ln>
            </p:spPr>
          </p:pic>
          <p:pic>
            <p:nvPicPr>
              <p:cNvPr id="33802" name="Picture 10" descr="lle_1"/>
              <p:cNvPicPr>
                <a:picLocks noChangeAspect="1"/>
              </p:cNvPicPr>
              <p:nvPr/>
            </p:nvPicPr>
            <p:blipFill>
              <a:blip r:embed="rId1"/>
              <a:srcRect t="72441" r="68494"/>
              <a:stretch>
                <a:fillRect/>
              </a:stretch>
            </p:blipFill>
            <p:spPr>
              <a:xfrm>
                <a:off x="3950" y="2448"/>
                <a:ext cx="1330" cy="1065"/>
              </a:xfrm>
              <a:prstGeom prst="rect">
                <a:avLst/>
              </a:prstGeom>
              <a:noFill/>
              <a:ln w="9525">
                <a:noFill/>
              </a:ln>
            </p:spPr>
          </p:pic>
          <p:sp>
            <p:nvSpPr>
              <p:cNvPr id="33803" name="Text Box 11"/>
              <p:cNvSpPr txBox="1"/>
              <p:nvPr/>
            </p:nvSpPr>
            <p:spPr>
              <a:xfrm>
                <a:off x="434" y="3648"/>
                <a:ext cx="1104" cy="231"/>
              </a:xfrm>
              <a:prstGeom prst="rect">
                <a:avLst/>
              </a:prstGeom>
              <a:noFill/>
              <a:ln w="9525">
                <a:noFill/>
              </a:ln>
            </p:spPr>
            <p:txBody>
              <a:bodyPr anchor="t" anchorCtr="1">
                <a:spAutoFit/>
              </a:bodyPr>
              <a:p>
                <a:pPr>
                  <a:spcBef>
                    <a:spcPct val="50000"/>
                  </a:spcBef>
                </a:pPr>
                <a:r>
                  <a:rPr lang="en-US" altLang="zh-CN" sz="1800" dirty="0">
                    <a:latin typeface="Arial" panose="020B0604020202020204" pitchFamily="34" charset="0"/>
                    <a:ea typeface="黑体" panose="02010609060101010101" pitchFamily="49" charset="-122"/>
                  </a:rPr>
                  <a:t>Swiss-roll</a:t>
                </a:r>
                <a:endParaRPr lang="en-US" altLang="zh-CN" dirty="0">
                  <a:latin typeface="Arial" panose="020B0604020202020204" pitchFamily="34" charset="0"/>
                  <a:ea typeface="宋体" panose="02010600030101010101" pitchFamily="2" charset="-122"/>
                </a:endParaRPr>
              </a:p>
            </p:txBody>
          </p:sp>
          <p:sp>
            <p:nvSpPr>
              <p:cNvPr id="33804" name="Text Box 12"/>
              <p:cNvSpPr txBox="1"/>
              <p:nvPr/>
            </p:nvSpPr>
            <p:spPr>
              <a:xfrm>
                <a:off x="2208" y="3648"/>
                <a:ext cx="1104" cy="231"/>
              </a:xfrm>
              <a:prstGeom prst="rect">
                <a:avLst/>
              </a:prstGeom>
              <a:noFill/>
              <a:ln w="9525">
                <a:noFill/>
              </a:ln>
            </p:spPr>
            <p:txBody>
              <a:bodyPr anchor="t" anchorCtr="1">
                <a:spAutoFit/>
              </a:bodyPr>
              <a:p>
                <a:pPr>
                  <a:spcBef>
                    <a:spcPct val="50000"/>
                  </a:spcBef>
                </a:pPr>
                <a:r>
                  <a:rPr lang="en-US" altLang="zh-CN" sz="1800" dirty="0">
                    <a:latin typeface="Arial" panose="020B0604020202020204" pitchFamily="34" charset="0"/>
                    <a:ea typeface="黑体" panose="02010609060101010101" pitchFamily="49" charset="-122"/>
                  </a:rPr>
                  <a:t>S-curve</a:t>
                </a:r>
                <a:endParaRPr lang="en-US" altLang="zh-CN" dirty="0">
                  <a:latin typeface="Arial" panose="020B0604020202020204" pitchFamily="34" charset="0"/>
                  <a:ea typeface="宋体" panose="02010600030101010101" pitchFamily="2" charset="-122"/>
                </a:endParaRPr>
              </a:p>
            </p:txBody>
          </p:sp>
          <p:sp>
            <p:nvSpPr>
              <p:cNvPr id="33805" name="Text Box 13"/>
              <p:cNvSpPr txBox="1"/>
              <p:nvPr/>
            </p:nvSpPr>
            <p:spPr>
              <a:xfrm>
                <a:off x="4032" y="3648"/>
                <a:ext cx="1104" cy="231"/>
              </a:xfrm>
              <a:prstGeom prst="rect">
                <a:avLst/>
              </a:prstGeom>
              <a:noFill/>
              <a:ln w="9525">
                <a:noFill/>
              </a:ln>
            </p:spPr>
            <p:txBody>
              <a:bodyPr anchor="t" anchorCtr="1">
                <a:spAutoFit/>
              </a:bodyPr>
              <a:p>
                <a:pPr>
                  <a:spcBef>
                    <a:spcPct val="50000"/>
                  </a:spcBef>
                </a:pPr>
                <a:r>
                  <a:rPr lang="en-US" altLang="zh-CN" sz="1800" dirty="0">
                    <a:latin typeface="Arial" panose="020B0604020202020204" pitchFamily="34" charset="0"/>
                    <a:ea typeface="黑体" panose="02010609060101010101" pitchFamily="49" charset="-122"/>
                  </a:rPr>
                  <a:t>Fishbow</a:t>
                </a:r>
                <a:endParaRPr lang="en-US" altLang="zh-CN" dirty="0">
                  <a:latin typeface="Arial" panose="020B0604020202020204" pitchFamily="34" charset="0"/>
                  <a:ea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000000"/>
                                          </p:val>
                                        </p:tav>
                                        <p:tav tm="100000">
                                          <p:val>
                                            <p:strVal val="#ppt_w"/>
                                          </p:val>
                                        </p:tav>
                                      </p:tavLst>
                                    </p:anim>
                                    <p:anim calcmode="lin" valueType="num">
                                      <p:cBhvr>
                                        <p:cTn id="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81635" y="533400"/>
            <a:ext cx="8154670" cy="53752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34818" name="Rectangle 2"/>
          <p:cNvSpPr>
            <a:spLocks noGrp="1"/>
          </p:cNvSpPr>
          <p:nvPr>
            <p:ph type="body" sz="half" idx="1"/>
          </p:nvPr>
        </p:nvSpPr>
        <p:spPr>
          <a:xfrm>
            <a:off x="381000" y="1336675"/>
            <a:ext cx="8305800" cy="4530725"/>
          </a:xfrm>
          <a:ln/>
        </p:spPr>
        <p:txBody>
          <a:bodyPr vert="horz" wrap="square" lIns="91440" tIns="45720" rIns="91440" bIns="45720" anchor="t" anchorCtr="0"/>
          <a:p>
            <a:pPr eaLnBrk="1" hangingPunct="1">
              <a:buClr>
                <a:schemeClr val="accent1"/>
              </a:buClr>
              <a:buSzTx/>
              <a:buFont typeface="Wingdings" panose="05000000000000000000" pitchFamily="2" charset="2"/>
            </a:pPr>
            <a:r>
              <a:rPr lang="zh-CN" altLang="en-US" dirty="0"/>
              <a:t>流形的数学定义</a:t>
            </a:r>
            <a:endParaRPr lang="zh-CN" altLang="en-US" dirty="0"/>
          </a:p>
          <a:p>
            <a:pPr lvl="1" eaLnBrk="1" hangingPunct="1">
              <a:buClr>
                <a:schemeClr val="accent1"/>
              </a:buClr>
              <a:buFont typeface="Wingdings" panose="05000000000000000000" pitchFamily="2" charset="2"/>
            </a:pPr>
            <a:r>
              <a:rPr lang="zh-CN" altLang="en-US" dirty="0"/>
              <a:t>设      是一个</a:t>
            </a:r>
            <a:r>
              <a:rPr lang="en-US" altLang="zh-CN" dirty="0"/>
              <a:t>Hausdorff</a:t>
            </a:r>
            <a:r>
              <a:rPr lang="zh-CN" altLang="en-US" dirty="0"/>
              <a:t>拓扑空间，若对每一点            都有    的一个开邻域     和       的一个开子集同胚</a:t>
            </a:r>
            <a:r>
              <a:rPr lang="en-US" altLang="zh-CN" dirty="0"/>
              <a:t>, </a:t>
            </a:r>
            <a:r>
              <a:rPr lang="zh-CN" altLang="en-US" dirty="0"/>
              <a:t>则称     为     维拓扑流形</a:t>
            </a:r>
            <a:r>
              <a:rPr lang="en-US" altLang="zh-CN" dirty="0"/>
              <a:t>, </a:t>
            </a:r>
            <a:r>
              <a:rPr lang="zh-CN" altLang="en-US" dirty="0"/>
              <a:t>简称为     维流形</a:t>
            </a:r>
            <a:r>
              <a:rPr lang="en-US" altLang="zh-CN" dirty="0"/>
              <a:t>.</a:t>
            </a:r>
            <a:endParaRPr lang="en-US" altLang="zh-CN" dirty="0"/>
          </a:p>
        </p:txBody>
      </p:sp>
      <p:sp>
        <p:nvSpPr>
          <p:cNvPr id="34819" name="Rectangle 3"/>
          <p:cNvSpPr>
            <a:spLocks noGrp="1"/>
          </p:cNvSpPr>
          <p:nvPr>
            <p:ph type="title"/>
          </p:nvPr>
        </p:nvSpPr>
        <p:spPr>
          <a:ln/>
        </p:spPr>
        <p:txBody>
          <a:bodyPr vert="horz" wrap="square" lIns="91440" tIns="45720" rIns="91440" bIns="45720" anchor="ctr" anchorCtr="0"/>
          <a:p>
            <a:pPr eaLnBrk="1" hangingPunct="1"/>
            <a:r>
              <a:rPr lang="zh-CN" altLang="en-US" dirty="0"/>
              <a:t>流形学习框架</a:t>
            </a:r>
            <a:endParaRPr lang="zh-CN" altLang="en-US" dirty="0"/>
          </a:p>
        </p:txBody>
      </p:sp>
      <p:grpSp>
        <p:nvGrpSpPr>
          <p:cNvPr id="34820" name="Group 4"/>
          <p:cNvGrpSpPr/>
          <p:nvPr/>
        </p:nvGrpSpPr>
        <p:grpSpPr>
          <a:xfrm>
            <a:off x="1600200" y="1870075"/>
            <a:ext cx="7573963" cy="1371600"/>
            <a:chOff x="1008" y="1344"/>
            <a:chExt cx="4771" cy="864"/>
          </a:xfrm>
        </p:grpSpPr>
        <p:graphicFrame>
          <p:nvGraphicFramePr>
            <p:cNvPr id="34821" name="Object 5"/>
            <p:cNvGraphicFramePr>
              <a:graphicFrameLocks noChangeAspect="1"/>
            </p:cNvGraphicFramePr>
            <p:nvPr/>
          </p:nvGraphicFramePr>
          <p:xfrm>
            <a:off x="1008" y="1401"/>
            <a:ext cx="322" cy="258"/>
          </p:xfrm>
          <a:graphic>
            <a:graphicData uri="http://schemas.openxmlformats.org/presentationml/2006/ole">
              <mc:AlternateContent xmlns:mc="http://schemas.openxmlformats.org/markup-compatibility/2006">
                <mc:Choice xmlns:v="urn:schemas-microsoft-com:vml" Requires="v">
                  <p:oleObj spid="_x0000_s3077" name="" r:id="rId1" imgW="190500" imgH="152400" progId="Equation.DSMT4">
                    <p:embed/>
                  </p:oleObj>
                </mc:Choice>
                <mc:Fallback>
                  <p:oleObj name="" r:id="rId1" imgW="190500" imgH="152400" progId="Equation.DSMT4">
                    <p:embed/>
                    <p:pic>
                      <p:nvPicPr>
                        <p:cNvPr id="0" name="图片 3076"/>
                        <p:cNvPicPr/>
                        <p:nvPr/>
                      </p:nvPicPr>
                      <p:blipFill>
                        <a:blip r:embed="rId2"/>
                        <a:stretch>
                          <a:fillRect/>
                        </a:stretch>
                      </p:blipFill>
                      <p:spPr>
                        <a:xfrm>
                          <a:off x="1008" y="1401"/>
                          <a:ext cx="322" cy="258"/>
                        </a:xfrm>
                        <a:prstGeom prst="rect">
                          <a:avLst/>
                        </a:prstGeom>
                        <a:noFill/>
                        <a:ln w="38100">
                          <a:noFill/>
                          <a:miter/>
                        </a:ln>
                      </p:spPr>
                    </p:pic>
                  </p:oleObj>
                </mc:Fallback>
              </mc:AlternateContent>
            </a:graphicData>
          </a:graphic>
        </p:graphicFrame>
        <p:graphicFrame>
          <p:nvGraphicFramePr>
            <p:cNvPr id="34822" name="Object 6"/>
            <p:cNvGraphicFramePr>
              <a:graphicFrameLocks noChangeAspect="1"/>
            </p:cNvGraphicFramePr>
            <p:nvPr/>
          </p:nvGraphicFramePr>
          <p:xfrm>
            <a:off x="5088" y="1344"/>
            <a:ext cx="691" cy="324"/>
          </p:xfrm>
          <a:graphic>
            <a:graphicData uri="http://schemas.openxmlformats.org/presentationml/2006/ole">
              <mc:AlternateContent xmlns:mc="http://schemas.openxmlformats.org/markup-compatibility/2006">
                <mc:Choice xmlns:v="urn:schemas-microsoft-com:vml" Requires="v">
                  <p:oleObj spid="_x0000_s3082" name="" r:id="rId3" imgW="406400" imgH="190500" progId="Equation.DSMT4">
                    <p:embed/>
                  </p:oleObj>
                </mc:Choice>
                <mc:Fallback>
                  <p:oleObj name="" r:id="rId3" imgW="406400" imgH="190500" progId="Equation.DSMT4">
                    <p:embed/>
                    <p:pic>
                      <p:nvPicPr>
                        <p:cNvPr id="0" name="图片 3081"/>
                        <p:cNvPicPr/>
                        <p:nvPr/>
                      </p:nvPicPr>
                      <p:blipFill>
                        <a:blip r:embed="rId4"/>
                        <a:stretch>
                          <a:fillRect/>
                        </a:stretch>
                      </p:blipFill>
                      <p:spPr>
                        <a:xfrm>
                          <a:off x="5088" y="1344"/>
                          <a:ext cx="691" cy="324"/>
                        </a:xfrm>
                        <a:prstGeom prst="rect">
                          <a:avLst/>
                        </a:prstGeom>
                        <a:noFill/>
                        <a:ln w="38100">
                          <a:noFill/>
                          <a:miter/>
                        </a:ln>
                      </p:spPr>
                    </p:pic>
                  </p:oleObj>
                </mc:Fallback>
              </mc:AlternateContent>
            </a:graphicData>
          </a:graphic>
        </p:graphicFrame>
        <p:graphicFrame>
          <p:nvGraphicFramePr>
            <p:cNvPr id="34823" name="Object 7"/>
            <p:cNvGraphicFramePr>
              <a:graphicFrameLocks noChangeAspect="1"/>
            </p:cNvGraphicFramePr>
            <p:nvPr/>
          </p:nvGraphicFramePr>
          <p:xfrm>
            <a:off x="1188" y="1680"/>
            <a:ext cx="237" cy="259"/>
          </p:xfrm>
          <a:graphic>
            <a:graphicData uri="http://schemas.openxmlformats.org/presentationml/2006/ole">
              <mc:AlternateContent xmlns:mc="http://schemas.openxmlformats.org/markup-compatibility/2006">
                <mc:Choice xmlns:v="urn:schemas-microsoft-com:vml" Requires="v">
                  <p:oleObj spid="_x0000_s3079" name="" r:id="rId5" imgW="139700" imgH="152400" progId="Equation.DSMT4">
                    <p:embed/>
                  </p:oleObj>
                </mc:Choice>
                <mc:Fallback>
                  <p:oleObj name="" r:id="rId5" imgW="139700" imgH="152400" progId="Equation.DSMT4">
                    <p:embed/>
                    <p:pic>
                      <p:nvPicPr>
                        <p:cNvPr id="0" name="图片 3078"/>
                        <p:cNvPicPr/>
                        <p:nvPr/>
                      </p:nvPicPr>
                      <p:blipFill>
                        <a:blip r:embed="rId6"/>
                        <a:stretch>
                          <a:fillRect/>
                        </a:stretch>
                      </p:blipFill>
                      <p:spPr>
                        <a:xfrm>
                          <a:off x="1188" y="1680"/>
                          <a:ext cx="237" cy="259"/>
                        </a:xfrm>
                        <a:prstGeom prst="rect">
                          <a:avLst/>
                        </a:prstGeom>
                        <a:noFill/>
                        <a:ln w="38100">
                          <a:noFill/>
                          <a:miter/>
                        </a:ln>
                      </p:spPr>
                    </p:pic>
                  </p:oleObj>
                </mc:Fallback>
              </mc:AlternateContent>
            </a:graphicData>
          </a:graphic>
        </p:graphicFrame>
        <p:graphicFrame>
          <p:nvGraphicFramePr>
            <p:cNvPr id="34824" name="Object 8"/>
            <p:cNvGraphicFramePr>
              <a:graphicFrameLocks noChangeAspect="1"/>
            </p:cNvGraphicFramePr>
            <p:nvPr/>
          </p:nvGraphicFramePr>
          <p:xfrm>
            <a:off x="2773" y="1669"/>
            <a:ext cx="259" cy="281"/>
          </p:xfrm>
          <a:graphic>
            <a:graphicData uri="http://schemas.openxmlformats.org/presentationml/2006/ole">
              <mc:AlternateContent xmlns:mc="http://schemas.openxmlformats.org/markup-compatibility/2006">
                <mc:Choice xmlns:v="urn:schemas-microsoft-com:vml" Requires="v">
                  <p:oleObj spid="_x0000_s3078" name="" r:id="rId7" imgW="152400" imgH="165100" progId="Equation.DSMT4">
                    <p:embed/>
                  </p:oleObj>
                </mc:Choice>
                <mc:Fallback>
                  <p:oleObj name="" r:id="rId7" imgW="152400" imgH="165100" progId="Equation.DSMT4">
                    <p:embed/>
                    <p:pic>
                      <p:nvPicPr>
                        <p:cNvPr id="0" name="图片 3077"/>
                        <p:cNvPicPr/>
                        <p:nvPr/>
                      </p:nvPicPr>
                      <p:blipFill>
                        <a:blip r:embed="rId8"/>
                        <a:stretch>
                          <a:fillRect/>
                        </a:stretch>
                      </p:blipFill>
                      <p:spPr>
                        <a:xfrm>
                          <a:off x="2773" y="1669"/>
                          <a:ext cx="259" cy="281"/>
                        </a:xfrm>
                        <a:prstGeom prst="rect">
                          <a:avLst/>
                        </a:prstGeom>
                        <a:noFill/>
                        <a:ln w="38100">
                          <a:noFill/>
                          <a:miter/>
                        </a:ln>
                      </p:spPr>
                    </p:pic>
                  </p:oleObj>
                </mc:Fallback>
              </mc:AlternateContent>
            </a:graphicData>
          </a:graphic>
        </p:graphicFrame>
        <p:graphicFrame>
          <p:nvGraphicFramePr>
            <p:cNvPr id="34825" name="Object 9"/>
            <p:cNvGraphicFramePr>
              <a:graphicFrameLocks noChangeAspect="1"/>
            </p:cNvGraphicFramePr>
            <p:nvPr/>
          </p:nvGraphicFramePr>
          <p:xfrm>
            <a:off x="3266" y="1640"/>
            <a:ext cx="344" cy="302"/>
          </p:xfrm>
          <a:graphic>
            <a:graphicData uri="http://schemas.openxmlformats.org/presentationml/2006/ole">
              <mc:AlternateContent xmlns:mc="http://schemas.openxmlformats.org/markup-compatibility/2006">
                <mc:Choice xmlns:v="urn:schemas-microsoft-com:vml" Requires="v">
                  <p:oleObj spid="_x0000_s3080" name="" r:id="rId9" imgW="203200" imgH="177800" progId="Equation.DSMT4">
                    <p:embed/>
                  </p:oleObj>
                </mc:Choice>
                <mc:Fallback>
                  <p:oleObj name="" r:id="rId9" imgW="203200" imgH="177800" progId="Equation.DSMT4">
                    <p:embed/>
                    <p:pic>
                      <p:nvPicPr>
                        <p:cNvPr id="0" name="图片 3079"/>
                        <p:cNvPicPr/>
                        <p:nvPr/>
                      </p:nvPicPr>
                      <p:blipFill>
                        <a:blip r:embed="rId10"/>
                        <a:stretch>
                          <a:fillRect/>
                        </a:stretch>
                      </p:blipFill>
                      <p:spPr>
                        <a:xfrm>
                          <a:off x="3266" y="1640"/>
                          <a:ext cx="344" cy="302"/>
                        </a:xfrm>
                        <a:prstGeom prst="rect">
                          <a:avLst/>
                        </a:prstGeom>
                        <a:noFill/>
                        <a:ln w="38100">
                          <a:noFill/>
                          <a:miter/>
                        </a:ln>
                      </p:spPr>
                    </p:pic>
                  </p:oleObj>
                </mc:Fallback>
              </mc:AlternateContent>
            </a:graphicData>
          </a:graphic>
        </p:graphicFrame>
        <p:graphicFrame>
          <p:nvGraphicFramePr>
            <p:cNvPr id="34826" name="Object 10"/>
            <p:cNvGraphicFramePr>
              <a:graphicFrameLocks noChangeAspect="1"/>
            </p:cNvGraphicFramePr>
            <p:nvPr/>
          </p:nvGraphicFramePr>
          <p:xfrm>
            <a:off x="3895" y="1927"/>
            <a:ext cx="238" cy="281"/>
          </p:xfrm>
          <a:graphic>
            <a:graphicData uri="http://schemas.openxmlformats.org/presentationml/2006/ole">
              <mc:AlternateContent xmlns:mc="http://schemas.openxmlformats.org/markup-compatibility/2006">
                <mc:Choice xmlns:v="urn:schemas-microsoft-com:vml" Requires="v">
                  <p:oleObj spid="_x0000_s3081" name="" r:id="rId11" imgW="139700" imgH="165100" progId="Equation.DSMT4">
                    <p:embed/>
                  </p:oleObj>
                </mc:Choice>
                <mc:Fallback>
                  <p:oleObj name="" r:id="rId11" imgW="139700" imgH="165100" progId="Equation.DSMT4">
                    <p:embed/>
                    <p:pic>
                      <p:nvPicPr>
                        <p:cNvPr id="0" name="图片 3080"/>
                        <p:cNvPicPr/>
                        <p:nvPr/>
                      </p:nvPicPr>
                      <p:blipFill>
                        <a:blip r:embed="rId12"/>
                        <a:stretch>
                          <a:fillRect/>
                        </a:stretch>
                      </p:blipFill>
                      <p:spPr>
                        <a:xfrm>
                          <a:off x="3895" y="1927"/>
                          <a:ext cx="238" cy="281"/>
                        </a:xfrm>
                        <a:prstGeom prst="rect">
                          <a:avLst/>
                        </a:prstGeom>
                        <a:noFill/>
                        <a:ln w="38100">
                          <a:noFill/>
                          <a:miter/>
                        </a:ln>
                      </p:spPr>
                    </p:pic>
                  </p:oleObj>
                </mc:Fallback>
              </mc:AlternateContent>
            </a:graphicData>
          </a:graphic>
        </p:graphicFrame>
        <p:graphicFrame>
          <p:nvGraphicFramePr>
            <p:cNvPr id="34827" name="Object 11"/>
            <p:cNvGraphicFramePr>
              <a:graphicFrameLocks noChangeAspect="1"/>
            </p:cNvGraphicFramePr>
            <p:nvPr/>
          </p:nvGraphicFramePr>
          <p:xfrm>
            <a:off x="1201" y="1912"/>
            <a:ext cx="322" cy="258"/>
          </p:xfrm>
          <a:graphic>
            <a:graphicData uri="http://schemas.openxmlformats.org/presentationml/2006/ole">
              <mc:AlternateContent xmlns:mc="http://schemas.openxmlformats.org/markup-compatibility/2006">
                <mc:Choice xmlns:v="urn:schemas-microsoft-com:vml" Requires="v">
                  <p:oleObj spid="_x0000_s3083" name="" r:id="rId13" imgW="190500" imgH="152400" progId="Equation.DSMT4">
                    <p:embed/>
                  </p:oleObj>
                </mc:Choice>
                <mc:Fallback>
                  <p:oleObj name="" r:id="rId13" imgW="190500" imgH="152400" progId="Equation.DSMT4">
                    <p:embed/>
                    <p:pic>
                      <p:nvPicPr>
                        <p:cNvPr id="0" name="图片 3082"/>
                        <p:cNvPicPr/>
                        <p:nvPr/>
                      </p:nvPicPr>
                      <p:blipFill>
                        <a:blip r:embed="rId14"/>
                        <a:stretch>
                          <a:fillRect/>
                        </a:stretch>
                      </p:blipFill>
                      <p:spPr>
                        <a:xfrm>
                          <a:off x="1201" y="1912"/>
                          <a:ext cx="322" cy="258"/>
                        </a:xfrm>
                        <a:prstGeom prst="rect">
                          <a:avLst/>
                        </a:prstGeom>
                        <a:noFill/>
                        <a:ln w="38100">
                          <a:noFill/>
                          <a:miter/>
                        </a:ln>
                      </p:spPr>
                    </p:pic>
                  </p:oleObj>
                </mc:Fallback>
              </mc:AlternateContent>
            </a:graphicData>
          </a:graphic>
        </p:graphicFrame>
        <p:graphicFrame>
          <p:nvGraphicFramePr>
            <p:cNvPr id="34828" name="Object 12"/>
            <p:cNvGraphicFramePr>
              <a:graphicFrameLocks noChangeAspect="1"/>
            </p:cNvGraphicFramePr>
            <p:nvPr/>
          </p:nvGraphicFramePr>
          <p:xfrm>
            <a:off x="1722" y="1921"/>
            <a:ext cx="237" cy="281"/>
          </p:xfrm>
          <a:graphic>
            <a:graphicData uri="http://schemas.openxmlformats.org/presentationml/2006/ole">
              <mc:AlternateContent xmlns:mc="http://schemas.openxmlformats.org/markup-compatibility/2006">
                <mc:Choice xmlns:v="urn:schemas-microsoft-com:vml" Requires="v">
                  <p:oleObj spid="_x0000_s3084" name="" r:id="rId15" imgW="139700" imgH="165100" progId="Equation.DSMT4">
                    <p:embed/>
                  </p:oleObj>
                </mc:Choice>
                <mc:Fallback>
                  <p:oleObj name="" r:id="rId15" imgW="139700" imgH="165100" progId="Equation.DSMT4">
                    <p:embed/>
                    <p:pic>
                      <p:nvPicPr>
                        <p:cNvPr id="0" name="图片 3083"/>
                        <p:cNvPicPr/>
                        <p:nvPr/>
                      </p:nvPicPr>
                      <p:blipFill>
                        <a:blip r:embed="rId16"/>
                        <a:stretch>
                          <a:fillRect/>
                        </a:stretch>
                      </p:blipFill>
                      <p:spPr>
                        <a:xfrm>
                          <a:off x="1722" y="1921"/>
                          <a:ext cx="237" cy="281"/>
                        </a:xfrm>
                        <a:prstGeom prst="rect">
                          <a:avLst/>
                        </a:prstGeom>
                        <a:noFill/>
                        <a:ln w="38100">
                          <a:noFill/>
                          <a:miter/>
                        </a:ln>
                      </p:spPr>
                    </p:pic>
                  </p:oleObj>
                </mc:Fallback>
              </mc:AlternateContent>
            </a:graphicData>
          </a:graphic>
        </p:graphicFrame>
      </p:grpSp>
      <p:grpSp>
        <p:nvGrpSpPr>
          <p:cNvPr id="3" name="Group 13"/>
          <p:cNvGrpSpPr/>
          <p:nvPr/>
        </p:nvGrpSpPr>
        <p:grpSpPr>
          <a:xfrm>
            <a:off x="260350" y="3222625"/>
            <a:ext cx="8045450" cy="3586163"/>
            <a:chOff x="164" y="2030"/>
            <a:chExt cx="5068" cy="2259"/>
          </a:xfrm>
        </p:grpSpPr>
        <p:sp>
          <p:nvSpPr>
            <p:cNvPr id="34830" name="Text Box 14"/>
            <p:cNvSpPr txBox="1"/>
            <p:nvPr/>
          </p:nvSpPr>
          <p:spPr>
            <a:xfrm>
              <a:off x="164" y="4155"/>
              <a:ext cx="1996" cy="134"/>
            </a:xfrm>
            <a:prstGeom prst="rect">
              <a:avLst/>
            </a:prstGeom>
            <a:noFill/>
            <a:ln w="6350">
              <a:noFill/>
            </a:ln>
          </p:spPr>
          <p:txBody>
            <a:bodyPr lIns="0" tIns="0" rIns="0" bIns="0" anchor="t" anchorCtr="0">
              <a:spAutoFit/>
            </a:bodyPr>
            <a:p>
              <a:pPr algn="ctr">
                <a:spcBef>
                  <a:spcPct val="50000"/>
                </a:spcBef>
              </a:pPr>
              <a:r>
                <a:rPr lang="en-US" altLang="zh-CN" sz="1400" dirty="0">
                  <a:solidFill>
                    <a:schemeClr val="tx1"/>
                  </a:solidFill>
                  <a:latin typeface="Arial" panose="020B0604020202020204" pitchFamily="34" charset="0"/>
                  <a:ea typeface="宋体" panose="02010600030101010101" pitchFamily="2" charset="-122"/>
                </a:rPr>
                <a:t>#1 </a:t>
              </a:r>
              <a:r>
                <a:rPr lang="zh-CN" altLang="en-US" sz="1400" dirty="0">
                  <a:solidFill>
                    <a:schemeClr val="tx1"/>
                  </a:solidFill>
                  <a:latin typeface="Arial" panose="020B0604020202020204" pitchFamily="34" charset="0"/>
                  <a:ea typeface="宋体" panose="02010600030101010101" pitchFamily="2" charset="-122"/>
                </a:rPr>
                <a:t>引自</a:t>
              </a:r>
              <a:r>
                <a:rPr lang="en-US" altLang="zh-CN" sz="1400" dirty="0">
                  <a:solidFill>
                    <a:schemeClr val="tx1"/>
                  </a:solidFill>
                  <a:latin typeface="Arial" panose="020B0604020202020204" pitchFamily="34" charset="0"/>
                  <a:ea typeface="宋体" panose="02010600030101010101" pitchFamily="2" charset="-122"/>
                </a:rPr>
                <a:t>M. H. Law, 2004</a:t>
              </a:r>
              <a:endParaRPr lang="en-US" altLang="zh-CN" sz="1600" dirty="0">
                <a:solidFill>
                  <a:schemeClr val="tx1"/>
                </a:solidFill>
                <a:latin typeface="Comic Sans MS" panose="030F0702030302020204" pitchFamily="66" charset="0"/>
                <a:ea typeface="宋体" panose="02010600030101010101" pitchFamily="2" charset="-122"/>
              </a:endParaRPr>
            </a:p>
          </p:txBody>
        </p:sp>
        <p:sp>
          <p:nvSpPr>
            <p:cNvPr id="34831" name="Text Box 15"/>
            <p:cNvSpPr txBox="1"/>
            <p:nvPr/>
          </p:nvSpPr>
          <p:spPr>
            <a:xfrm>
              <a:off x="4752" y="2313"/>
              <a:ext cx="480" cy="134"/>
            </a:xfrm>
            <a:prstGeom prst="rect">
              <a:avLst/>
            </a:prstGeom>
            <a:noFill/>
            <a:ln w="6350">
              <a:noFill/>
            </a:ln>
          </p:spPr>
          <p:txBody>
            <a:bodyPr lIns="0" tIns="0" rIns="0" bIns="0" anchor="t" anchorCtr="0">
              <a:spAutoFit/>
            </a:bodyPr>
            <a:p>
              <a:pPr algn="ctr">
                <a:spcBef>
                  <a:spcPct val="50000"/>
                </a:spcBef>
              </a:pPr>
              <a:r>
                <a:rPr lang="en-US" altLang="zh-CN" sz="1400" dirty="0">
                  <a:solidFill>
                    <a:schemeClr val="tx1"/>
                  </a:solidFill>
                  <a:latin typeface="Arial" panose="020B0604020202020204" pitchFamily="34" charset="0"/>
                  <a:ea typeface="宋体" panose="02010600030101010101" pitchFamily="2" charset="-122"/>
                </a:rPr>
                <a:t>#1</a:t>
              </a:r>
              <a:endParaRPr lang="en-US" altLang="zh-CN" sz="1600" dirty="0">
                <a:solidFill>
                  <a:schemeClr val="tx1"/>
                </a:solidFill>
                <a:latin typeface="Comic Sans MS" panose="030F0702030302020204" pitchFamily="66" charset="0"/>
                <a:ea typeface="宋体" panose="02010600030101010101" pitchFamily="2" charset="-122"/>
              </a:endParaRPr>
            </a:p>
          </p:txBody>
        </p:sp>
        <p:grpSp>
          <p:nvGrpSpPr>
            <p:cNvPr id="34832" name="Group 16"/>
            <p:cNvGrpSpPr/>
            <p:nvPr/>
          </p:nvGrpSpPr>
          <p:grpSpPr>
            <a:xfrm>
              <a:off x="1156" y="2030"/>
              <a:ext cx="3582" cy="2194"/>
              <a:chOff x="1156" y="2064"/>
              <a:chExt cx="3582" cy="2194"/>
            </a:xfrm>
          </p:grpSpPr>
          <p:sp>
            <p:nvSpPr>
              <p:cNvPr id="34833" name="Line 17"/>
              <p:cNvSpPr/>
              <p:nvPr/>
            </p:nvSpPr>
            <p:spPr>
              <a:xfrm>
                <a:off x="2043" y="2270"/>
                <a:ext cx="811" cy="651"/>
              </a:xfrm>
              <a:prstGeom prst="line">
                <a:avLst/>
              </a:prstGeom>
              <a:ln w="38100" cap="flat" cmpd="sng">
                <a:solidFill>
                  <a:schemeClr val="tx1"/>
                </a:solidFill>
                <a:prstDash val="solid"/>
                <a:miter/>
                <a:headEnd type="none" w="med" len="med"/>
                <a:tailEnd type="none" w="med" len="med"/>
              </a:ln>
            </p:spPr>
          </p:sp>
          <p:sp>
            <p:nvSpPr>
              <p:cNvPr id="34834" name="Freeform 18"/>
              <p:cNvSpPr/>
              <p:nvPr/>
            </p:nvSpPr>
            <p:spPr>
              <a:xfrm>
                <a:off x="2054" y="2064"/>
                <a:ext cx="1728" cy="322"/>
              </a:xfrm>
              <a:custGeom>
                <a:avLst/>
                <a:gdLst/>
                <a:ahLst/>
                <a:cxnLst>
                  <a:cxn ang="0">
                    <a:pos x="0" y="119"/>
                  </a:cxn>
                  <a:cxn ang="0">
                    <a:pos x="71" y="91"/>
                  </a:cxn>
                  <a:cxn ang="0">
                    <a:pos x="124" y="64"/>
                  </a:cxn>
                  <a:cxn ang="0">
                    <a:pos x="152" y="54"/>
                  </a:cxn>
                  <a:cxn ang="0">
                    <a:pos x="214" y="24"/>
                  </a:cxn>
                  <a:cxn ang="0">
                    <a:pos x="243" y="11"/>
                  </a:cxn>
                  <a:cxn ang="0">
                    <a:pos x="378" y="0"/>
                  </a:cxn>
                  <a:cxn ang="0">
                    <a:pos x="489" y="27"/>
                  </a:cxn>
                  <a:cxn ang="0">
                    <a:pos x="543" y="75"/>
                  </a:cxn>
                  <a:cxn ang="0">
                    <a:pos x="592" y="122"/>
                  </a:cxn>
                  <a:cxn ang="0">
                    <a:pos x="790" y="183"/>
                  </a:cxn>
                  <a:cxn ang="0">
                    <a:pos x="872" y="179"/>
                  </a:cxn>
                  <a:cxn ang="0">
                    <a:pos x="984" y="152"/>
                  </a:cxn>
                  <a:cxn ang="0">
                    <a:pos x="1066" y="109"/>
                  </a:cxn>
                  <a:cxn ang="0">
                    <a:pos x="1107" y="68"/>
                  </a:cxn>
                  <a:cxn ang="0">
                    <a:pos x="1116" y="58"/>
                  </a:cxn>
                  <a:cxn ang="0">
                    <a:pos x="1120" y="48"/>
                  </a:cxn>
                </a:cxnLst>
                <a:pathLst>
                  <a:path w="2147" h="427">
                    <a:moveTo>
                      <a:pt x="0" y="277"/>
                    </a:moveTo>
                    <a:cubicBezTo>
                      <a:pt x="44" y="255"/>
                      <a:pt x="90" y="236"/>
                      <a:pt x="135" y="214"/>
                    </a:cubicBezTo>
                    <a:cubicBezTo>
                      <a:pt x="170" y="197"/>
                      <a:pt x="202" y="168"/>
                      <a:pt x="237" y="150"/>
                    </a:cubicBezTo>
                    <a:cubicBezTo>
                      <a:pt x="294" y="121"/>
                      <a:pt x="224" y="169"/>
                      <a:pt x="292" y="127"/>
                    </a:cubicBezTo>
                    <a:cubicBezTo>
                      <a:pt x="320" y="109"/>
                      <a:pt x="391" y="70"/>
                      <a:pt x="411" y="56"/>
                    </a:cubicBezTo>
                    <a:cubicBezTo>
                      <a:pt x="425" y="46"/>
                      <a:pt x="450" y="27"/>
                      <a:pt x="466" y="24"/>
                    </a:cubicBezTo>
                    <a:cubicBezTo>
                      <a:pt x="546" y="8"/>
                      <a:pt x="645" y="5"/>
                      <a:pt x="726" y="0"/>
                    </a:cubicBezTo>
                    <a:cubicBezTo>
                      <a:pt x="800" y="9"/>
                      <a:pt x="872" y="30"/>
                      <a:pt x="939" y="64"/>
                    </a:cubicBezTo>
                    <a:cubicBezTo>
                      <a:pt x="971" y="103"/>
                      <a:pt x="1006" y="138"/>
                      <a:pt x="1042" y="174"/>
                    </a:cubicBezTo>
                    <a:cubicBezTo>
                      <a:pt x="1078" y="210"/>
                      <a:pt x="1093" y="256"/>
                      <a:pt x="1137" y="285"/>
                    </a:cubicBezTo>
                    <a:cubicBezTo>
                      <a:pt x="1213" y="402"/>
                      <a:pt x="1391" y="409"/>
                      <a:pt x="1515" y="427"/>
                    </a:cubicBezTo>
                    <a:cubicBezTo>
                      <a:pt x="1568" y="424"/>
                      <a:pt x="1620" y="423"/>
                      <a:pt x="1673" y="419"/>
                    </a:cubicBezTo>
                    <a:cubicBezTo>
                      <a:pt x="1749" y="413"/>
                      <a:pt x="1814" y="372"/>
                      <a:pt x="1886" y="356"/>
                    </a:cubicBezTo>
                    <a:cubicBezTo>
                      <a:pt x="1939" y="321"/>
                      <a:pt x="1996" y="295"/>
                      <a:pt x="2044" y="253"/>
                    </a:cubicBezTo>
                    <a:cubicBezTo>
                      <a:pt x="2095" y="208"/>
                      <a:pt x="2087" y="211"/>
                      <a:pt x="2123" y="158"/>
                    </a:cubicBezTo>
                    <a:cubicBezTo>
                      <a:pt x="2128" y="150"/>
                      <a:pt x="2139" y="135"/>
                      <a:pt x="2139" y="135"/>
                    </a:cubicBezTo>
                    <a:cubicBezTo>
                      <a:pt x="2142" y="127"/>
                      <a:pt x="2147" y="111"/>
                      <a:pt x="2147" y="111"/>
                    </a:cubicBezTo>
                  </a:path>
                </a:pathLst>
              </a:custGeom>
              <a:noFill/>
              <a:ln w="38100" cap="flat" cmpd="sng">
                <a:solidFill>
                  <a:schemeClr val="tx1"/>
                </a:solidFill>
                <a:prstDash val="solid"/>
                <a:miter/>
                <a:headEnd type="none" w="med" len="med"/>
                <a:tailEnd type="none" w="med" len="med"/>
              </a:ln>
            </p:spPr>
            <p:txBody>
              <a:bodyPr/>
              <a:p>
                <a:endParaRPr lang="zh-CN" altLang="en-US"/>
              </a:p>
            </p:txBody>
          </p:sp>
          <p:sp>
            <p:nvSpPr>
              <p:cNvPr id="34835" name="Freeform 19"/>
              <p:cNvSpPr/>
              <p:nvPr/>
            </p:nvSpPr>
            <p:spPr>
              <a:xfrm>
                <a:off x="2861" y="2380"/>
                <a:ext cx="1352" cy="642"/>
              </a:xfrm>
              <a:custGeom>
                <a:avLst/>
                <a:gdLst/>
                <a:ahLst/>
                <a:cxnLst>
                  <a:cxn ang="0">
                    <a:pos x="0" y="307"/>
                  </a:cxn>
                  <a:cxn ang="0">
                    <a:pos x="49" y="266"/>
                  </a:cxn>
                  <a:cxn ang="0">
                    <a:pos x="86" y="243"/>
                  </a:cxn>
                  <a:cxn ang="0">
                    <a:pos x="201" y="192"/>
                  </a:cxn>
                  <a:cxn ang="0">
                    <a:pos x="316" y="290"/>
                  </a:cxn>
                  <a:cxn ang="0">
                    <a:pos x="357" y="338"/>
                  </a:cxn>
                  <a:cxn ang="0">
                    <a:pos x="394" y="354"/>
                  </a:cxn>
                  <a:cxn ang="0">
                    <a:pos x="415" y="358"/>
                  </a:cxn>
                  <a:cxn ang="0">
                    <a:pos x="464" y="365"/>
                  </a:cxn>
                  <a:cxn ang="0">
                    <a:pos x="600" y="335"/>
                  </a:cxn>
                  <a:cxn ang="0">
                    <a:pos x="612" y="324"/>
                  </a:cxn>
                  <a:cxn ang="0">
                    <a:pos x="629" y="313"/>
                  </a:cxn>
                  <a:cxn ang="0">
                    <a:pos x="658" y="287"/>
                  </a:cxn>
                  <a:cxn ang="0">
                    <a:pos x="686" y="259"/>
                  </a:cxn>
                  <a:cxn ang="0">
                    <a:pos x="740" y="213"/>
                  </a:cxn>
                  <a:cxn ang="0">
                    <a:pos x="806" y="135"/>
                  </a:cxn>
                  <a:cxn ang="0">
                    <a:pos x="847" y="70"/>
                  </a:cxn>
                  <a:cxn ang="0">
                    <a:pos x="876" y="0"/>
                  </a:cxn>
                </a:cxnLst>
                <a:pathLst>
                  <a:path w="1680" h="852">
                    <a:moveTo>
                      <a:pt x="0" y="718"/>
                    </a:moveTo>
                    <a:cubicBezTo>
                      <a:pt x="25" y="678"/>
                      <a:pt x="60" y="653"/>
                      <a:pt x="94" y="623"/>
                    </a:cubicBezTo>
                    <a:cubicBezTo>
                      <a:pt x="157" y="567"/>
                      <a:pt x="118" y="585"/>
                      <a:pt x="165" y="568"/>
                    </a:cubicBezTo>
                    <a:cubicBezTo>
                      <a:pt x="245" y="507"/>
                      <a:pt x="292" y="482"/>
                      <a:pt x="386" y="449"/>
                    </a:cubicBezTo>
                    <a:cubicBezTo>
                      <a:pt x="520" y="471"/>
                      <a:pt x="540" y="581"/>
                      <a:pt x="607" y="678"/>
                    </a:cubicBezTo>
                    <a:cubicBezTo>
                      <a:pt x="626" y="736"/>
                      <a:pt x="627" y="761"/>
                      <a:pt x="686" y="789"/>
                    </a:cubicBezTo>
                    <a:cubicBezTo>
                      <a:pt x="712" y="801"/>
                      <a:pt x="728" y="821"/>
                      <a:pt x="757" y="828"/>
                    </a:cubicBezTo>
                    <a:cubicBezTo>
                      <a:pt x="770" y="831"/>
                      <a:pt x="783" y="834"/>
                      <a:pt x="796" y="836"/>
                    </a:cubicBezTo>
                    <a:cubicBezTo>
                      <a:pt x="828" y="842"/>
                      <a:pt x="891" y="852"/>
                      <a:pt x="891" y="852"/>
                    </a:cubicBezTo>
                    <a:cubicBezTo>
                      <a:pt x="1028" y="843"/>
                      <a:pt x="1042" y="836"/>
                      <a:pt x="1152" y="781"/>
                    </a:cubicBezTo>
                    <a:cubicBezTo>
                      <a:pt x="1160" y="773"/>
                      <a:pt x="1167" y="764"/>
                      <a:pt x="1175" y="757"/>
                    </a:cubicBezTo>
                    <a:cubicBezTo>
                      <a:pt x="1185" y="748"/>
                      <a:pt x="1197" y="742"/>
                      <a:pt x="1207" y="733"/>
                    </a:cubicBezTo>
                    <a:cubicBezTo>
                      <a:pt x="1230" y="710"/>
                      <a:pt x="1234" y="689"/>
                      <a:pt x="1262" y="670"/>
                    </a:cubicBezTo>
                    <a:cubicBezTo>
                      <a:pt x="1299" y="615"/>
                      <a:pt x="1278" y="634"/>
                      <a:pt x="1317" y="607"/>
                    </a:cubicBezTo>
                    <a:cubicBezTo>
                      <a:pt x="1343" y="570"/>
                      <a:pt x="1381" y="523"/>
                      <a:pt x="1420" y="497"/>
                    </a:cubicBezTo>
                    <a:cubicBezTo>
                      <a:pt x="1460" y="436"/>
                      <a:pt x="1512" y="380"/>
                      <a:pt x="1546" y="315"/>
                    </a:cubicBezTo>
                    <a:cubicBezTo>
                      <a:pt x="1572" y="265"/>
                      <a:pt x="1600" y="216"/>
                      <a:pt x="1625" y="165"/>
                    </a:cubicBezTo>
                    <a:cubicBezTo>
                      <a:pt x="1649" y="117"/>
                      <a:pt x="1642" y="38"/>
                      <a:pt x="1680" y="0"/>
                    </a:cubicBezTo>
                  </a:path>
                </a:pathLst>
              </a:custGeom>
              <a:noFill/>
              <a:ln w="38100" cap="flat" cmpd="sng">
                <a:solidFill>
                  <a:schemeClr val="tx1"/>
                </a:solidFill>
                <a:prstDash val="solid"/>
                <a:miter/>
                <a:headEnd type="none" w="med" len="med"/>
                <a:tailEnd type="none" w="med" len="med"/>
              </a:ln>
            </p:spPr>
            <p:txBody>
              <a:bodyPr/>
              <a:p>
                <a:endParaRPr lang="zh-CN" altLang="en-US"/>
              </a:p>
            </p:txBody>
          </p:sp>
          <p:sp>
            <p:nvSpPr>
              <p:cNvPr id="34836" name="Line 20"/>
              <p:cNvSpPr/>
              <p:nvPr/>
            </p:nvSpPr>
            <p:spPr>
              <a:xfrm>
                <a:off x="3781" y="2162"/>
                <a:ext cx="425" cy="217"/>
              </a:xfrm>
              <a:prstGeom prst="line">
                <a:avLst/>
              </a:prstGeom>
              <a:ln w="38100" cap="flat" cmpd="sng">
                <a:solidFill>
                  <a:schemeClr val="tx1"/>
                </a:solidFill>
                <a:prstDash val="solid"/>
                <a:miter/>
                <a:headEnd type="none" w="med" len="med"/>
                <a:tailEnd type="none" w="med" len="med"/>
              </a:ln>
            </p:spPr>
          </p:sp>
          <p:sp>
            <p:nvSpPr>
              <p:cNvPr id="34837" name="Text Box 21"/>
              <p:cNvSpPr txBox="1"/>
              <p:nvPr/>
            </p:nvSpPr>
            <p:spPr>
              <a:xfrm>
                <a:off x="2301" y="2165"/>
                <a:ext cx="329" cy="365"/>
              </a:xfrm>
              <a:prstGeom prst="rect">
                <a:avLst/>
              </a:prstGeom>
              <a:noFill/>
              <a:ln w="9525">
                <a:noFill/>
              </a:ln>
            </p:spPr>
            <p:txBody>
              <a:bodyPr wrap="none" anchor="t" anchorCtr="0">
                <a:spAutoFit/>
              </a:bodyPr>
              <a:p>
                <a:pPr algn="ctr">
                  <a:spcBef>
                    <a:spcPct val="20000"/>
                  </a:spcBef>
                </a:pPr>
                <a:r>
                  <a:rPr lang="en-US" altLang="zh-CN" sz="3200" i="1" dirty="0">
                    <a:solidFill>
                      <a:schemeClr val="tx1"/>
                    </a:solidFill>
                    <a:latin typeface="msbm10"/>
                    <a:ea typeface="宋体" panose="02010600030101010101" pitchFamily="2" charset="-122"/>
                  </a:rPr>
                  <a:t>M</a:t>
                </a:r>
                <a:endParaRPr lang="en-US" altLang="zh-CN" sz="3200" i="1" dirty="0">
                  <a:solidFill>
                    <a:schemeClr val="tx1"/>
                  </a:solidFill>
                  <a:latin typeface="Times New Roman" panose="02020603050405020304" pitchFamily="18" charset="0"/>
                  <a:ea typeface="宋体" panose="02010600030101010101" pitchFamily="2" charset="-122"/>
                </a:endParaRPr>
              </a:p>
            </p:txBody>
          </p:sp>
          <p:sp>
            <p:nvSpPr>
              <p:cNvPr id="34838" name="Freeform 22"/>
              <p:cNvSpPr/>
              <p:nvPr/>
            </p:nvSpPr>
            <p:spPr>
              <a:xfrm>
                <a:off x="3407" y="2540"/>
                <a:ext cx="368" cy="202"/>
              </a:xfrm>
              <a:custGeom>
                <a:avLst/>
                <a:gdLst/>
                <a:ahLst/>
                <a:cxnLst>
                  <a:cxn ang="0">
                    <a:pos x="0" y="10"/>
                  </a:cxn>
                  <a:cxn ang="0">
                    <a:pos x="58" y="23"/>
                  </a:cxn>
                  <a:cxn ang="0">
                    <a:pos x="70" y="26"/>
                  </a:cxn>
                  <a:cxn ang="0">
                    <a:pos x="156" y="10"/>
                  </a:cxn>
                  <a:cxn ang="0">
                    <a:pos x="159" y="0"/>
                  </a:cxn>
                  <a:cxn ang="0">
                    <a:pos x="176" y="20"/>
                  </a:cxn>
                  <a:cxn ang="0">
                    <a:pos x="212" y="51"/>
                  </a:cxn>
                  <a:cxn ang="0">
                    <a:pos x="238" y="64"/>
                  </a:cxn>
                  <a:cxn ang="0">
                    <a:pos x="180" y="91"/>
                  </a:cxn>
                  <a:cxn ang="0">
                    <a:pos x="28" y="115"/>
                  </a:cxn>
                  <a:cxn ang="0">
                    <a:pos x="21" y="105"/>
                  </a:cxn>
                  <a:cxn ang="0">
                    <a:pos x="12" y="84"/>
                  </a:cxn>
                  <a:cxn ang="0">
                    <a:pos x="0" y="10"/>
                  </a:cxn>
                </a:cxnLst>
                <a:pathLst>
                  <a:path w="458" h="268">
                    <a:moveTo>
                      <a:pt x="0" y="23"/>
                    </a:moveTo>
                    <a:cubicBezTo>
                      <a:pt x="74" y="42"/>
                      <a:pt x="46" y="33"/>
                      <a:pt x="111" y="55"/>
                    </a:cubicBezTo>
                    <a:cubicBezTo>
                      <a:pt x="119" y="58"/>
                      <a:pt x="134" y="63"/>
                      <a:pt x="134" y="63"/>
                    </a:cubicBezTo>
                    <a:cubicBezTo>
                      <a:pt x="197" y="57"/>
                      <a:pt x="248" y="58"/>
                      <a:pt x="300" y="23"/>
                    </a:cubicBezTo>
                    <a:cubicBezTo>
                      <a:pt x="303" y="15"/>
                      <a:pt x="300" y="0"/>
                      <a:pt x="308" y="0"/>
                    </a:cubicBezTo>
                    <a:cubicBezTo>
                      <a:pt x="310" y="0"/>
                      <a:pt x="338" y="46"/>
                      <a:pt x="339" y="47"/>
                    </a:cubicBezTo>
                    <a:cubicBezTo>
                      <a:pt x="361" y="72"/>
                      <a:pt x="387" y="94"/>
                      <a:pt x="410" y="118"/>
                    </a:cubicBezTo>
                    <a:cubicBezTo>
                      <a:pt x="423" y="132"/>
                      <a:pt x="458" y="150"/>
                      <a:pt x="458" y="150"/>
                    </a:cubicBezTo>
                    <a:cubicBezTo>
                      <a:pt x="433" y="186"/>
                      <a:pt x="388" y="199"/>
                      <a:pt x="347" y="213"/>
                    </a:cubicBezTo>
                    <a:cubicBezTo>
                      <a:pt x="253" y="245"/>
                      <a:pt x="152" y="252"/>
                      <a:pt x="55" y="268"/>
                    </a:cubicBezTo>
                    <a:cubicBezTo>
                      <a:pt x="50" y="260"/>
                      <a:pt x="44" y="253"/>
                      <a:pt x="40" y="244"/>
                    </a:cubicBezTo>
                    <a:cubicBezTo>
                      <a:pt x="33" y="229"/>
                      <a:pt x="24" y="197"/>
                      <a:pt x="24" y="197"/>
                    </a:cubicBezTo>
                    <a:cubicBezTo>
                      <a:pt x="33" y="34"/>
                      <a:pt x="72" y="77"/>
                      <a:pt x="0" y="23"/>
                    </a:cubicBezTo>
                    <a:close/>
                  </a:path>
                </a:pathLst>
              </a:custGeom>
              <a:solidFill>
                <a:srgbClr val="FF9900"/>
              </a:solidFill>
              <a:ln w="19050" cap="flat" cmpd="sng">
                <a:solidFill>
                  <a:schemeClr val="tx1"/>
                </a:solidFill>
                <a:prstDash val="dash"/>
                <a:miter/>
                <a:headEnd type="none" w="med" len="med"/>
                <a:tailEnd type="none" w="med" len="med"/>
              </a:ln>
            </p:spPr>
            <p:txBody>
              <a:bodyPr/>
              <a:p>
                <a:endParaRPr lang="zh-CN" altLang="en-US"/>
              </a:p>
            </p:txBody>
          </p:sp>
          <p:sp>
            <p:nvSpPr>
              <p:cNvPr id="34839" name="Line 23"/>
              <p:cNvSpPr/>
              <p:nvPr/>
            </p:nvSpPr>
            <p:spPr>
              <a:xfrm flipV="1">
                <a:off x="2313" y="3138"/>
                <a:ext cx="0" cy="832"/>
              </a:xfrm>
              <a:prstGeom prst="line">
                <a:avLst/>
              </a:prstGeom>
              <a:ln w="38100" cap="flat" cmpd="sng">
                <a:solidFill>
                  <a:schemeClr val="tx1"/>
                </a:solidFill>
                <a:prstDash val="solid"/>
                <a:miter/>
                <a:headEnd type="none" w="med" len="med"/>
                <a:tailEnd type="triangle" w="med" len="med"/>
              </a:ln>
            </p:spPr>
          </p:sp>
          <p:sp>
            <p:nvSpPr>
              <p:cNvPr id="34840" name="Line 24"/>
              <p:cNvSpPr/>
              <p:nvPr/>
            </p:nvSpPr>
            <p:spPr>
              <a:xfrm>
                <a:off x="2313" y="3970"/>
                <a:ext cx="927" cy="0"/>
              </a:xfrm>
              <a:prstGeom prst="line">
                <a:avLst/>
              </a:prstGeom>
              <a:ln w="38100" cap="flat" cmpd="sng">
                <a:solidFill>
                  <a:schemeClr val="tx1"/>
                </a:solidFill>
                <a:prstDash val="solid"/>
                <a:miter/>
                <a:headEnd type="none" w="med" len="med"/>
                <a:tailEnd type="triangle" w="med" len="med"/>
              </a:ln>
            </p:spPr>
          </p:sp>
          <p:sp>
            <p:nvSpPr>
              <p:cNvPr id="34841" name="Text Box 25"/>
              <p:cNvSpPr txBox="1"/>
              <p:nvPr/>
            </p:nvSpPr>
            <p:spPr>
              <a:xfrm>
                <a:off x="2634" y="3970"/>
                <a:ext cx="276" cy="288"/>
              </a:xfrm>
              <a:prstGeom prst="rect">
                <a:avLst/>
              </a:prstGeom>
              <a:noFill/>
              <a:ln w="9525">
                <a:noFill/>
              </a:ln>
            </p:spPr>
            <p:txBody>
              <a:bodyPr wrap="none" anchor="t" anchorCtr="0">
                <a:spAutoFit/>
              </a:bodyPr>
              <a:p>
                <a:pPr algn="ctr">
                  <a:spcBef>
                    <a:spcPct val="20000"/>
                  </a:spcBef>
                </a:pPr>
                <a:r>
                  <a:rPr lang="en-US" altLang="zh-CN" sz="2400" dirty="0">
                    <a:solidFill>
                      <a:schemeClr val="tx1"/>
                    </a:solidFill>
                    <a:latin typeface="Times New Roman" panose="02020603050405020304" pitchFamily="18" charset="0"/>
                    <a:ea typeface="宋体" panose="02010600030101010101" pitchFamily="2" charset="-122"/>
                  </a:rPr>
                  <a:t>x</a:t>
                </a:r>
                <a:r>
                  <a:rPr lang="en-US" altLang="zh-CN" sz="2400" baseline="-25000" dirty="0">
                    <a:solidFill>
                      <a:schemeClr val="tx1"/>
                    </a:solidFill>
                    <a:latin typeface="Times New Roman" panose="02020603050405020304" pitchFamily="18" charset="0"/>
                    <a:ea typeface="宋体" panose="02010600030101010101" pitchFamily="2" charset="-122"/>
                  </a:rPr>
                  <a:t>1</a:t>
                </a:r>
                <a:endParaRPr lang="en-US" altLang="zh-CN" sz="2400" baseline="-25000" dirty="0">
                  <a:solidFill>
                    <a:schemeClr val="tx1"/>
                  </a:solidFill>
                  <a:latin typeface="Times New Roman" panose="02020603050405020304" pitchFamily="18" charset="0"/>
                  <a:ea typeface="宋体" panose="02010600030101010101" pitchFamily="2" charset="-122"/>
                </a:endParaRPr>
              </a:p>
            </p:txBody>
          </p:sp>
          <p:sp>
            <p:nvSpPr>
              <p:cNvPr id="34842" name="Text Box 26"/>
              <p:cNvSpPr txBox="1"/>
              <p:nvPr/>
            </p:nvSpPr>
            <p:spPr>
              <a:xfrm>
                <a:off x="2054" y="3500"/>
                <a:ext cx="276" cy="288"/>
              </a:xfrm>
              <a:prstGeom prst="rect">
                <a:avLst/>
              </a:prstGeom>
              <a:noFill/>
              <a:ln w="9525">
                <a:noFill/>
              </a:ln>
            </p:spPr>
            <p:txBody>
              <a:bodyPr wrap="none" anchor="t" anchorCtr="0">
                <a:spAutoFit/>
              </a:bodyPr>
              <a:p>
                <a:pPr algn="ctr">
                  <a:spcBef>
                    <a:spcPct val="20000"/>
                  </a:spcBef>
                </a:pPr>
                <a:r>
                  <a:rPr lang="en-US" altLang="zh-CN" sz="2400" dirty="0">
                    <a:solidFill>
                      <a:schemeClr val="tx1"/>
                    </a:solidFill>
                    <a:latin typeface="Times New Roman" panose="02020603050405020304" pitchFamily="18" charset="0"/>
                    <a:ea typeface="宋体" panose="02010600030101010101" pitchFamily="2" charset="-122"/>
                  </a:rPr>
                  <a:t>x</a:t>
                </a:r>
                <a:r>
                  <a:rPr lang="en-US" altLang="zh-CN" sz="2400" baseline="-25000" dirty="0">
                    <a:solidFill>
                      <a:schemeClr val="tx1"/>
                    </a:solidFill>
                    <a:latin typeface="Times New Roman" panose="02020603050405020304" pitchFamily="18" charset="0"/>
                    <a:ea typeface="宋体" panose="02010600030101010101" pitchFamily="2" charset="-122"/>
                  </a:rPr>
                  <a:t>2</a:t>
                </a:r>
                <a:endParaRPr lang="en-US" altLang="zh-CN" sz="2400" baseline="-25000" dirty="0">
                  <a:solidFill>
                    <a:schemeClr val="tx1"/>
                  </a:solidFill>
                  <a:latin typeface="Times New Roman" panose="02020603050405020304" pitchFamily="18" charset="0"/>
                  <a:ea typeface="宋体" panose="02010600030101010101" pitchFamily="2" charset="-122"/>
                </a:endParaRPr>
              </a:p>
            </p:txBody>
          </p:sp>
          <p:sp>
            <p:nvSpPr>
              <p:cNvPr id="34843" name="Oval 27"/>
              <p:cNvSpPr/>
              <p:nvPr/>
            </p:nvSpPr>
            <p:spPr>
              <a:xfrm>
                <a:off x="2545" y="3609"/>
                <a:ext cx="309" cy="180"/>
              </a:xfrm>
              <a:prstGeom prst="ellipse">
                <a:avLst/>
              </a:prstGeom>
              <a:solidFill>
                <a:srgbClr val="FFFF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34844" name="Line 28"/>
              <p:cNvSpPr/>
              <p:nvPr/>
            </p:nvSpPr>
            <p:spPr>
              <a:xfrm flipH="1">
                <a:off x="2699" y="2885"/>
                <a:ext cx="657" cy="832"/>
              </a:xfrm>
              <a:prstGeom prst="line">
                <a:avLst/>
              </a:prstGeom>
              <a:ln w="38100" cap="flat" cmpd="sng">
                <a:solidFill>
                  <a:schemeClr val="tx1"/>
                </a:solidFill>
                <a:prstDash val="solid"/>
                <a:miter/>
                <a:headEnd type="none" w="med" len="med"/>
                <a:tailEnd type="none" w="med" len="med"/>
              </a:ln>
            </p:spPr>
          </p:sp>
          <p:sp>
            <p:nvSpPr>
              <p:cNvPr id="34845" name="Line 29"/>
              <p:cNvSpPr/>
              <p:nvPr/>
            </p:nvSpPr>
            <p:spPr>
              <a:xfrm flipV="1">
                <a:off x="3356" y="2641"/>
                <a:ext cx="178" cy="244"/>
              </a:xfrm>
              <a:prstGeom prst="line">
                <a:avLst/>
              </a:prstGeom>
              <a:ln w="38100" cap="flat" cmpd="sng">
                <a:solidFill>
                  <a:schemeClr val="tx1"/>
                </a:solidFill>
                <a:prstDash val="sysDot"/>
                <a:miter/>
                <a:headEnd type="none" w="med" len="med"/>
                <a:tailEnd type="arrow" w="med" len="med"/>
              </a:ln>
            </p:spPr>
          </p:sp>
          <p:sp>
            <p:nvSpPr>
              <p:cNvPr id="34846" name="Text Box 30"/>
              <p:cNvSpPr txBox="1"/>
              <p:nvPr/>
            </p:nvSpPr>
            <p:spPr>
              <a:xfrm>
                <a:off x="1156" y="3464"/>
                <a:ext cx="385" cy="365"/>
              </a:xfrm>
              <a:prstGeom prst="rect">
                <a:avLst/>
              </a:prstGeom>
              <a:noFill/>
              <a:ln w="9525">
                <a:noFill/>
              </a:ln>
            </p:spPr>
            <p:txBody>
              <a:bodyPr wrap="none" anchor="t" anchorCtr="0">
                <a:spAutoFit/>
              </a:bodyPr>
              <a:p>
                <a:pPr algn="ctr">
                  <a:spcBef>
                    <a:spcPct val="20000"/>
                  </a:spcBef>
                </a:pPr>
                <a:r>
                  <a:rPr lang="en-US" altLang="zh-CN" sz="3200" dirty="0">
                    <a:solidFill>
                      <a:schemeClr val="tx1"/>
                    </a:solidFill>
                    <a:latin typeface="msbm10"/>
                    <a:ea typeface="宋体" panose="02010600030101010101" pitchFamily="2" charset="-122"/>
                  </a:rPr>
                  <a:t>R</a:t>
                </a:r>
                <a:r>
                  <a:rPr lang="en-US" altLang="zh-CN" sz="3200" baseline="30000" dirty="0">
                    <a:solidFill>
                      <a:schemeClr val="tx1"/>
                    </a:solidFill>
                    <a:latin typeface="Times New Roman" panose="02020603050405020304" pitchFamily="18" charset="0"/>
                    <a:ea typeface="宋体" panose="02010600030101010101" pitchFamily="2" charset="-122"/>
                  </a:rPr>
                  <a:t>2</a:t>
                </a:r>
                <a:endParaRPr lang="en-US" altLang="zh-CN" sz="3200" baseline="30000" dirty="0">
                  <a:solidFill>
                    <a:schemeClr val="tx1"/>
                  </a:solidFill>
                  <a:latin typeface="Times New Roman" panose="02020603050405020304" pitchFamily="18" charset="0"/>
                  <a:ea typeface="宋体" panose="02010600030101010101" pitchFamily="2" charset="-122"/>
                </a:endParaRPr>
              </a:p>
            </p:txBody>
          </p:sp>
          <p:sp>
            <p:nvSpPr>
              <p:cNvPr id="34847" name="Text Box 31"/>
              <p:cNvSpPr txBox="1"/>
              <p:nvPr/>
            </p:nvSpPr>
            <p:spPr>
              <a:xfrm>
                <a:off x="1156" y="2234"/>
                <a:ext cx="385" cy="365"/>
              </a:xfrm>
              <a:prstGeom prst="rect">
                <a:avLst/>
              </a:prstGeom>
              <a:noFill/>
              <a:ln w="9525">
                <a:noFill/>
              </a:ln>
            </p:spPr>
            <p:txBody>
              <a:bodyPr wrap="none" anchor="t" anchorCtr="0">
                <a:spAutoFit/>
              </a:bodyPr>
              <a:p>
                <a:pPr algn="ctr">
                  <a:spcBef>
                    <a:spcPct val="20000"/>
                  </a:spcBef>
                </a:pPr>
                <a:r>
                  <a:rPr lang="en-US" altLang="zh-CN" sz="3200" dirty="0">
                    <a:solidFill>
                      <a:schemeClr val="tx1"/>
                    </a:solidFill>
                    <a:latin typeface="msbm10"/>
                    <a:ea typeface="宋体" panose="02010600030101010101" pitchFamily="2" charset="-122"/>
                  </a:rPr>
                  <a:t>R</a:t>
                </a:r>
                <a:r>
                  <a:rPr lang="en-US" altLang="zh-CN" sz="3200" baseline="30000" dirty="0">
                    <a:solidFill>
                      <a:schemeClr val="tx1"/>
                    </a:solidFill>
                    <a:latin typeface="Times New Roman" panose="02020603050405020304" pitchFamily="18" charset="0"/>
                    <a:ea typeface="宋体" panose="02010600030101010101" pitchFamily="2" charset="-122"/>
                  </a:rPr>
                  <a:t>n</a:t>
                </a:r>
                <a:endParaRPr lang="en-US" altLang="zh-CN" sz="3200" baseline="30000" dirty="0">
                  <a:solidFill>
                    <a:schemeClr val="tx1"/>
                  </a:solidFill>
                  <a:latin typeface="Times New Roman" panose="02020603050405020304" pitchFamily="18" charset="0"/>
                  <a:ea typeface="宋体" panose="02010600030101010101" pitchFamily="2" charset="-122"/>
                </a:endParaRPr>
              </a:p>
            </p:txBody>
          </p:sp>
          <p:grpSp>
            <p:nvGrpSpPr>
              <p:cNvPr id="34848" name="Group 32"/>
              <p:cNvGrpSpPr/>
              <p:nvPr/>
            </p:nvGrpSpPr>
            <p:grpSpPr>
              <a:xfrm>
                <a:off x="2712" y="2596"/>
                <a:ext cx="2026" cy="1366"/>
                <a:chOff x="3232" y="1968"/>
                <a:chExt cx="2518" cy="1813"/>
              </a:xfrm>
            </p:grpSpPr>
            <p:sp>
              <p:nvSpPr>
                <p:cNvPr id="34849" name="Oval 33"/>
                <p:cNvSpPr/>
                <p:nvPr/>
              </p:nvSpPr>
              <p:spPr>
                <a:xfrm>
                  <a:off x="4320" y="2016"/>
                  <a:ext cx="48" cy="48"/>
                </a:xfrm>
                <a:prstGeom prst="ellipse">
                  <a:avLst/>
                </a:prstGeom>
                <a:solidFill>
                  <a:srgbClr val="3333CC"/>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34850" name="Text Box 34"/>
                <p:cNvSpPr txBox="1"/>
                <p:nvPr/>
              </p:nvSpPr>
              <p:spPr>
                <a:xfrm>
                  <a:off x="4302" y="1968"/>
                  <a:ext cx="250" cy="382"/>
                </a:xfrm>
                <a:prstGeom prst="rect">
                  <a:avLst/>
                </a:prstGeom>
                <a:noFill/>
                <a:ln w="9525">
                  <a:noFill/>
                </a:ln>
              </p:spPr>
              <p:txBody>
                <a:bodyPr wrap="none" anchor="t" anchorCtr="0">
                  <a:spAutoFit/>
                </a:bodyPr>
                <a:p>
                  <a:pPr algn="ctr">
                    <a:spcBef>
                      <a:spcPct val="20000"/>
                    </a:spcBef>
                  </a:pPr>
                  <a:r>
                    <a:rPr lang="en-US" altLang="zh-CN" sz="2400" b="1" dirty="0">
                      <a:solidFill>
                        <a:srgbClr val="3333CC"/>
                      </a:solidFill>
                      <a:latin typeface="Times New Roman" panose="02020603050405020304" pitchFamily="18" charset="0"/>
                      <a:ea typeface="宋体" panose="02010600030101010101" pitchFamily="2" charset="-122"/>
                    </a:rPr>
                    <a:t>z</a:t>
                  </a:r>
                  <a:endParaRPr lang="en-US" altLang="zh-CN" sz="2400" b="1" dirty="0">
                    <a:solidFill>
                      <a:srgbClr val="3333CC"/>
                    </a:solidFill>
                    <a:latin typeface="Times New Roman" panose="02020603050405020304" pitchFamily="18" charset="0"/>
                    <a:ea typeface="宋体" panose="02010600030101010101" pitchFamily="2" charset="-122"/>
                  </a:endParaRPr>
                </a:p>
              </p:txBody>
            </p:sp>
            <p:sp>
              <p:nvSpPr>
                <p:cNvPr id="34851" name="Oval 35"/>
                <p:cNvSpPr/>
                <p:nvPr/>
              </p:nvSpPr>
              <p:spPr>
                <a:xfrm>
                  <a:off x="3264" y="3456"/>
                  <a:ext cx="48" cy="48"/>
                </a:xfrm>
                <a:prstGeom prst="ellipse">
                  <a:avLst/>
                </a:prstGeom>
                <a:solidFill>
                  <a:srgbClr val="3333CC"/>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34852" name="Text Box 36"/>
                <p:cNvSpPr txBox="1"/>
                <p:nvPr/>
              </p:nvSpPr>
              <p:spPr>
                <a:xfrm>
                  <a:off x="3232" y="3399"/>
                  <a:ext cx="264" cy="382"/>
                </a:xfrm>
                <a:prstGeom prst="rect">
                  <a:avLst/>
                </a:prstGeom>
                <a:noFill/>
                <a:ln w="9525">
                  <a:noFill/>
                </a:ln>
              </p:spPr>
              <p:txBody>
                <a:bodyPr wrap="none" anchor="t" anchorCtr="0">
                  <a:spAutoFit/>
                </a:bodyPr>
                <a:p>
                  <a:pPr algn="ctr">
                    <a:spcBef>
                      <a:spcPct val="20000"/>
                    </a:spcBef>
                  </a:pPr>
                  <a:r>
                    <a:rPr lang="en-US" altLang="zh-CN" sz="2400" b="1" dirty="0">
                      <a:solidFill>
                        <a:srgbClr val="3333CC"/>
                      </a:solidFill>
                      <a:latin typeface="Times New Roman" panose="02020603050405020304" pitchFamily="18" charset="0"/>
                      <a:ea typeface="宋体" panose="02010600030101010101" pitchFamily="2" charset="-122"/>
                    </a:rPr>
                    <a:t>x</a:t>
                  </a:r>
                  <a:endParaRPr lang="en-US" altLang="zh-CN" sz="2400" b="1" dirty="0">
                    <a:solidFill>
                      <a:srgbClr val="3333CC"/>
                    </a:solidFill>
                    <a:latin typeface="Times New Roman" panose="02020603050405020304" pitchFamily="18" charset="0"/>
                    <a:ea typeface="宋体" panose="02010600030101010101" pitchFamily="2" charset="-122"/>
                  </a:endParaRPr>
                </a:p>
              </p:txBody>
            </p:sp>
            <p:sp>
              <p:nvSpPr>
                <p:cNvPr id="34853" name="Text Box 37"/>
                <p:cNvSpPr txBox="1"/>
                <p:nvPr/>
              </p:nvSpPr>
              <p:spPr>
                <a:xfrm>
                  <a:off x="3852" y="3072"/>
                  <a:ext cx="1898" cy="383"/>
                </a:xfrm>
                <a:prstGeom prst="rect">
                  <a:avLst/>
                </a:prstGeom>
                <a:noFill/>
                <a:ln w="9525">
                  <a:noFill/>
                </a:ln>
              </p:spPr>
              <p:txBody>
                <a:bodyPr wrap="none" anchor="t" anchorCtr="0">
                  <a:spAutoFit/>
                </a:bodyPr>
                <a:p>
                  <a:pPr algn="ctr">
                    <a:spcBef>
                      <a:spcPct val="20000"/>
                    </a:spcBef>
                  </a:pPr>
                  <a:r>
                    <a:rPr lang="en-US" altLang="zh-CN" sz="2400" b="1" dirty="0">
                      <a:solidFill>
                        <a:schemeClr val="tx1"/>
                      </a:solidFill>
                      <a:latin typeface="Times New Roman" panose="02020603050405020304" pitchFamily="18" charset="0"/>
                      <a:ea typeface="宋体" panose="02010600030101010101" pitchFamily="2" charset="-122"/>
                    </a:rPr>
                    <a:t>x</a:t>
                  </a:r>
                  <a:r>
                    <a:rPr lang="en-US" altLang="zh-CN" sz="2400" dirty="0">
                      <a:solidFill>
                        <a:schemeClr val="tx1"/>
                      </a:solidFill>
                      <a:latin typeface="Times New Roman" panose="02020603050405020304" pitchFamily="18" charset="0"/>
                      <a:ea typeface="宋体" panose="02010600030101010101" pitchFamily="2" charset="-122"/>
                    </a:rPr>
                    <a:t>: coordinate for </a:t>
                  </a:r>
                  <a:r>
                    <a:rPr lang="en-US" altLang="zh-CN" sz="2400" b="1" dirty="0">
                      <a:solidFill>
                        <a:schemeClr val="tx1"/>
                      </a:solidFill>
                      <a:latin typeface="Times New Roman" panose="02020603050405020304" pitchFamily="18" charset="0"/>
                      <a:ea typeface="宋体" panose="02010600030101010101" pitchFamily="2" charset="-122"/>
                    </a:rPr>
                    <a:t>z</a:t>
                  </a:r>
                  <a:endParaRPr lang="en-US" altLang="zh-CN" sz="2400" b="1" dirty="0">
                    <a:solidFill>
                      <a:schemeClr val="tx1"/>
                    </a:solidFill>
                    <a:latin typeface="Times New Roman" panose="02020603050405020304" pitchFamily="18" charset="0"/>
                    <a:ea typeface="宋体" panose="02010600030101010101" pitchFamily="2" charset="-122"/>
                  </a:endParaRPr>
                </a:p>
              </p:txBody>
            </p:sp>
          </p:grpSp>
          <p:sp>
            <p:nvSpPr>
              <p:cNvPr id="34854" name="Text Box 38"/>
              <p:cNvSpPr txBox="1"/>
              <p:nvPr/>
            </p:nvSpPr>
            <p:spPr>
              <a:xfrm>
                <a:off x="3647" y="2337"/>
                <a:ext cx="301" cy="365"/>
              </a:xfrm>
              <a:prstGeom prst="rect">
                <a:avLst/>
              </a:prstGeom>
              <a:noFill/>
              <a:ln w="9525">
                <a:noFill/>
              </a:ln>
            </p:spPr>
            <p:txBody>
              <a:bodyPr wrap="none" anchor="t" anchorCtr="0">
                <a:spAutoFit/>
              </a:bodyPr>
              <a:p>
                <a:pPr algn="ctr">
                  <a:spcBef>
                    <a:spcPct val="20000"/>
                  </a:spcBef>
                </a:pPr>
                <a:r>
                  <a:rPr lang="en-US" altLang="zh-CN" sz="3200" i="1" dirty="0">
                    <a:latin typeface="msbm10"/>
                    <a:ea typeface="宋体" panose="02010600030101010101" pitchFamily="2" charset="-122"/>
                  </a:rPr>
                  <a:t>U</a:t>
                </a:r>
                <a:endParaRPr lang="en-US" altLang="zh-CN" sz="3200" i="1" dirty="0">
                  <a:latin typeface="Times New Roman" panose="02020603050405020304" pitchFamily="18" charset="0"/>
                  <a:ea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36866" name="Rectangle 3"/>
          <p:cNvSpPr>
            <a:spLocks noGrp="1"/>
          </p:cNvSpPr>
          <p:nvPr>
            <p:ph type="title" idx="4294967295"/>
          </p:nvPr>
        </p:nvSpPr>
        <p:spPr>
          <a:xfrm>
            <a:off x="991235" y="152400"/>
            <a:ext cx="8229600" cy="1143000"/>
          </a:xfrm>
          <a:ln/>
        </p:spPr>
        <p:txBody>
          <a:bodyPr vert="horz" wrap="square" lIns="91440" tIns="45720" rIns="91440" bIns="45720" anchor="ctr" anchorCtr="0"/>
          <a:p>
            <a:pPr eaLnBrk="1" hangingPunct="1"/>
            <a:r>
              <a:rPr lang="zh-CN" altLang="en-US" dirty="0"/>
              <a:t>流形学习的数学定义</a:t>
            </a:r>
            <a:endParaRPr lang="zh-CN" altLang="en-US" dirty="0"/>
          </a:p>
        </p:txBody>
      </p:sp>
      <p:sp>
        <p:nvSpPr>
          <p:cNvPr id="36867" name="Text Box 4"/>
          <p:cNvSpPr txBox="1"/>
          <p:nvPr/>
        </p:nvSpPr>
        <p:spPr>
          <a:xfrm>
            <a:off x="685800" y="1393825"/>
            <a:ext cx="7848600" cy="2673985"/>
          </a:xfrm>
          <a:prstGeom prst="rect">
            <a:avLst/>
          </a:prstGeom>
          <a:noFill/>
          <a:ln w="9525">
            <a:noFill/>
          </a:ln>
        </p:spPr>
        <p:txBody>
          <a:bodyPr anchor="t" anchorCtr="0">
            <a:spAutoFit/>
          </a:bodyPr>
          <a:p>
            <a:pPr>
              <a:spcBef>
                <a:spcPct val="50000"/>
              </a:spcBef>
            </a:pPr>
            <a:r>
              <a:rPr lang="zh-CN" altLang="en-GB" sz="2400" b="1" dirty="0">
                <a:solidFill>
                  <a:schemeClr val="tx1"/>
                </a:solidFill>
                <a:latin typeface="Times New Roman" panose="02020603050405020304" pitchFamily="18" charset="0"/>
                <a:ea typeface="宋体" panose="02010600030101010101" pitchFamily="2" charset="-122"/>
              </a:rPr>
              <a:t>设           </a:t>
            </a:r>
            <a:r>
              <a:rPr lang="en-GB" altLang="zh-CN" sz="2400" b="1" dirty="0">
                <a:solidFill>
                  <a:schemeClr val="tx1"/>
                </a:solidFill>
                <a:latin typeface="Times New Roman" panose="02020603050405020304" pitchFamily="18" charset="0"/>
                <a:ea typeface="宋体" panose="02010600030101010101" pitchFamily="2" charset="-122"/>
              </a:rPr>
              <a:t>    </a:t>
            </a:r>
            <a:r>
              <a:rPr lang="zh-CN" altLang="en-GB" sz="2400" b="1" dirty="0">
                <a:solidFill>
                  <a:schemeClr val="tx1"/>
                </a:solidFill>
                <a:latin typeface="Times New Roman" panose="02020603050405020304" pitchFamily="18" charset="0"/>
                <a:ea typeface="宋体" panose="02010600030101010101" pitchFamily="2" charset="-122"/>
              </a:rPr>
              <a:t>是一个低维流形</a:t>
            </a:r>
            <a:r>
              <a:rPr lang="en-GB" altLang="zh-CN" sz="2400" b="1" dirty="0">
                <a:solidFill>
                  <a:schemeClr val="tx1"/>
                </a:solidFill>
                <a:latin typeface="Times New Roman" panose="02020603050405020304" pitchFamily="18" charset="0"/>
                <a:ea typeface="宋体" panose="02010600030101010101" pitchFamily="2" charset="-122"/>
              </a:rPr>
              <a:t>,                    </a:t>
            </a:r>
            <a:r>
              <a:rPr lang="zh-CN" altLang="en-GB" sz="2400" b="1" dirty="0">
                <a:solidFill>
                  <a:schemeClr val="tx1"/>
                </a:solidFill>
                <a:latin typeface="Times New Roman" panose="02020603050405020304" pitchFamily="18" charset="0"/>
                <a:ea typeface="宋体" panose="02010600030101010101" pitchFamily="2" charset="-122"/>
              </a:rPr>
              <a:t>是一个光滑嵌入</a:t>
            </a:r>
            <a:r>
              <a:rPr lang="en-GB" altLang="zh-CN" sz="2400" b="1" dirty="0">
                <a:solidFill>
                  <a:schemeClr val="tx1"/>
                </a:solidFill>
                <a:latin typeface="Times New Roman" panose="02020603050405020304" pitchFamily="18" charset="0"/>
                <a:ea typeface="宋体" panose="02010600030101010101" pitchFamily="2" charset="-122"/>
              </a:rPr>
              <a:t>,</a:t>
            </a:r>
            <a:endParaRPr lang="en-GB" altLang="zh-CN" sz="2400" b="1" dirty="0">
              <a:solidFill>
                <a:schemeClr val="tx1"/>
              </a:solidFill>
              <a:latin typeface="Times New Roman" panose="02020603050405020304" pitchFamily="18" charset="0"/>
              <a:ea typeface="宋体" panose="02010600030101010101" pitchFamily="2" charset="-122"/>
            </a:endParaRPr>
          </a:p>
          <a:p>
            <a:pPr>
              <a:spcBef>
                <a:spcPct val="50000"/>
              </a:spcBef>
            </a:pPr>
            <a:r>
              <a:rPr lang="zh-CN" altLang="en-GB" sz="2400" b="1" dirty="0">
                <a:solidFill>
                  <a:schemeClr val="tx1"/>
                </a:solidFill>
                <a:latin typeface="Times New Roman" panose="02020603050405020304" pitchFamily="18" charset="0"/>
                <a:ea typeface="宋体" panose="02010600030101010101" pitchFamily="2" charset="-122"/>
              </a:rPr>
              <a:t>其中 </a:t>
            </a:r>
            <a:r>
              <a:rPr lang="en-GB" altLang="zh-CN" sz="2400" b="1" i="1" dirty="0">
                <a:solidFill>
                  <a:schemeClr val="tx1"/>
                </a:solidFill>
                <a:latin typeface="Times New Roman" panose="02020603050405020304" pitchFamily="18" charset="0"/>
                <a:ea typeface="宋体" panose="02010600030101010101" pitchFamily="2" charset="-122"/>
              </a:rPr>
              <a:t>D&gt;d</a:t>
            </a:r>
            <a:r>
              <a:rPr lang="en-GB" altLang="zh-CN" sz="2400" b="1" dirty="0">
                <a:solidFill>
                  <a:schemeClr val="tx1"/>
                </a:solidFill>
                <a:latin typeface="Times New Roman" panose="02020603050405020304" pitchFamily="18" charset="0"/>
                <a:ea typeface="宋体" panose="02010600030101010101" pitchFamily="2" charset="-122"/>
              </a:rPr>
              <a:t> . </a:t>
            </a:r>
            <a:r>
              <a:rPr lang="zh-CN" altLang="en-GB" sz="2400" b="1" dirty="0">
                <a:solidFill>
                  <a:schemeClr val="tx1"/>
                </a:solidFill>
                <a:latin typeface="Times New Roman" panose="02020603050405020304" pitchFamily="18" charset="0"/>
                <a:ea typeface="宋体" panose="02010600030101010101" pitchFamily="2" charset="-122"/>
              </a:rPr>
              <a:t>数据集       是随机生成的</a:t>
            </a:r>
            <a:r>
              <a:rPr lang="en-GB" altLang="zh-CN" sz="2400" b="1" dirty="0">
                <a:solidFill>
                  <a:schemeClr val="tx1"/>
                </a:solidFill>
                <a:latin typeface="Times New Roman" panose="02020603050405020304" pitchFamily="18" charset="0"/>
                <a:ea typeface="宋体" panose="02010600030101010101" pitchFamily="2" charset="-122"/>
              </a:rPr>
              <a:t>, </a:t>
            </a:r>
            <a:r>
              <a:rPr lang="zh-CN" altLang="en-GB" sz="2400" b="1" dirty="0">
                <a:solidFill>
                  <a:schemeClr val="tx1"/>
                </a:solidFill>
                <a:latin typeface="Times New Roman" panose="02020603050405020304" pitchFamily="18" charset="0"/>
                <a:ea typeface="宋体" panose="02010600030101010101" pitchFamily="2" charset="-122"/>
              </a:rPr>
              <a:t>且经过 </a:t>
            </a:r>
            <a:r>
              <a:rPr lang="en-GB" altLang="zh-CN" sz="2400" b="1" i="1" dirty="0">
                <a:solidFill>
                  <a:schemeClr val="tx1"/>
                </a:solidFill>
                <a:latin typeface="Times New Roman" panose="02020603050405020304" pitchFamily="18" charset="0"/>
                <a:ea typeface="宋体" panose="02010600030101010101" pitchFamily="2" charset="-122"/>
              </a:rPr>
              <a:t>f  </a:t>
            </a:r>
            <a:r>
              <a:rPr lang="zh-CN" altLang="en-GB" sz="2400" b="1" dirty="0">
                <a:solidFill>
                  <a:schemeClr val="tx1"/>
                </a:solidFill>
                <a:latin typeface="Times New Roman" panose="02020603050405020304" pitchFamily="18" charset="0"/>
                <a:ea typeface="宋体" panose="02010600030101010101" pitchFamily="2" charset="-122"/>
              </a:rPr>
              <a:t>映射为观</a:t>
            </a:r>
            <a:endParaRPr lang="zh-CN" altLang="en-GB" sz="2400" b="1" dirty="0">
              <a:solidFill>
                <a:schemeClr val="tx1"/>
              </a:solidFill>
              <a:latin typeface="Times New Roman" panose="02020603050405020304" pitchFamily="18" charset="0"/>
              <a:ea typeface="宋体" panose="02010600030101010101" pitchFamily="2" charset="-122"/>
            </a:endParaRPr>
          </a:p>
          <a:p>
            <a:pPr>
              <a:spcBef>
                <a:spcPct val="50000"/>
              </a:spcBef>
            </a:pPr>
            <a:r>
              <a:rPr lang="zh-CN" altLang="en-GB" sz="2400" b="1" dirty="0">
                <a:solidFill>
                  <a:schemeClr val="tx1"/>
                </a:solidFill>
                <a:latin typeface="Times New Roman" panose="02020603050405020304" pitchFamily="18" charset="0"/>
                <a:ea typeface="宋体" panose="02010600030101010101" pitchFamily="2" charset="-122"/>
              </a:rPr>
              <a:t>察空间的数据                     </a:t>
            </a:r>
            <a:r>
              <a:rPr lang="zh-CN" altLang="en-GB" sz="2400" b="1" dirty="0">
                <a:solidFill>
                  <a:srgbClr val="FF0000"/>
                </a:solidFill>
                <a:latin typeface="Times New Roman" panose="02020603050405020304" pitchFamily="18" charset="0"/>
                <a:ea typeface="宋体" panose="02010600030101010101" pitchFamily="2" charset="-122"/>
              </a:rPr>
              <a:t>流形学习就是在给定观察样本</a:t>
            </a:r>
            <a:endParaRPr lang="zh-CN" altLang="en-GB" sz="2400" b="1" dirty="0">
              <a:solidFill>
                <a:srgbClr val="FF0000"/>
              </a:solidFill>
              <a:latin typeface="Times New Roman" panose="02020603050405020304" pitchFamily="18" charset="0"/>
              <a:ea typeface="宋体" panose="02010600030101010101" pitchFamily="2" charset="-122"/>
            </a:endParaRPr>
          </a:p>
          <a:p>
            <a:pPr>
              <a:spcBef>
                <a:spcPct val="50000"/>
              </a:spcBef>
            </a:pPr>
            <a:r>
              <a:rPr lang="zh-CN" altLang="en-GB" sz="2400" b="1" dirty="0">
                <a:solidFill>
                  <a:srgbClr val="FF0000"/>
                </a:solidFill>
                <a:latin typeface="Times New Roman" panose="02020603050405020304" pitchFamily="18" charset="0"/>
                <a:ea typeface="宋体" panose="02010600030101010101" pitchFamily="2" charset="-122"/>
              </a:rPr>
              <a:t>集       的条件下重构</a:t>
            </a:r>
            <a:r>
              <a:rPr lang="en-GB" altLang="zh-CN" sz="2400" b="1" dirty="0">
                <a:solidFill>
                  <a:srgbClr val="FF0000"/>
                </a:solidFill>
                <a:latin typeface="Times New Roman" panose="02020603050405020304" pitchFamily="18" charset="0"/>
                <a:ea typeface="宋体" panose="02010600030101010101" pitchFamily="2" charset="-122"/>
              </a:rPr>
              <a:t> </a:t>
            </a:r>
            <a:r>
              <a:rPr lang="en-GB" altLang="zh-CN" sz="2400" b="1" i="1" dirty="0">
                <a:solidFill>
                  <a:srgbClr val="FF0000"/>
                </a:solidFill>
                <a:latin typeface="Times New Roman" panose="02020603050405020304" pitchFamily="18" charset="0"/>
                <a:ea typeface="宋体" panose="02010600030101010101" pitchFamily="2" charset="-122"/>
              </a:rPr>
              <a:t>f</a:t>
            </a:r>
            <a:r>
              <a:rPr lang="en-US" altLang="zh-CN" sz="2400" b="1" dirty="0">
                <a:solidFill>
                  <a:srgbClr val="FF0000"/>
                </a:solidFill>
                <a:latin typeface="Times New Roman" panose="02020603050405020304" pitchFamily="18" charset="0"/>
                <a:ea typeface="宋体" panose="02010600030101010101" pitchFamily="2" charset="-122"/>
              </a:rPr>
              <a:t> </a:t>
            </a:r>
            <a:r>
              <a:rPr lang="zh-CN" altLang="en-GB" sz="2400" b="1" dirty="0">
                <a:solidFill>
                  <a:srgbClr val="FF0000"/>
                </a:solidFill>
                <a:latin typeface="Times New Roman" panose="02020603050405020304" pitchFamily="18" charset="0"/>
                <a:ea typeface="宋体" panose="02010600030101010101" pitchFamily="2" charset="-122"/>
              </a:rPr>
              <a:t>和       </a:t>
            </a:r>
            <a:r>
              <a:rPr lang="zh-CN" altLang="en-GB" sz="2400" b="1" dirty="0">
                <a:solidFill>
                  <a:schemeClr val="tx1"/>
                </a:solidFill>
                <a:latin typeface="Times New Roman" panose="02020603050405020304" pitchFamily="18" charset="0"/>
                <a:ea typeface="宋体" panose="02010600030101010101" pitchFamily="2" charset="-122"/>
              </a:rPr>
              <a:t> .</a:t>
            </a:r>
            <a:endParaRPr lang="zh-CN" altLang="en-GB" sz="2400" b="1" dirty="0">
              <a:solidFill>
                <a:schemeClr val="tx1"/>
              </a:solidFill>
              <a:latin typeface="Times New Roman" panose="02020603050405020304" pitchFamily="18" charset="0"/>
              <a:ea typeface="宋体" panose="02010600030101010101" pitchFamily="2" charset="-122"/>
            </a:endParaRPr>
          </a:p>
          <a:p>
            <a:pPr>
              <a:spcBef>
                <a:spcPct val="50000"/>
              </a:spcBef>
            </a:pPr>
            <a:endParaRPr lang="en-US" altLang="zh-CN" sz="2400" b="1" dirty="0">
              <a:solidFill>
                <a:schemeClr val="tx1"/>
              </a:solidFill>
              <a:latin typeface="Times New Roman" panose="02020603050405020304" pitchFamily="18" charset="0"/>
              <a:ea typeface="宋体" panose="02010600030101010101" pitchFamily="2" charset="-122"/>
            </a:endParaRPr>
          </a:p>
        </p:txBody>
      </p:sp>
      <p:graphicFrame>
        <p:nvGraphicFramePr>
          <p:cNvPr id="36868" name="Object 5"/>
          <p:cNvGraphicFramePr>
            <a:graphicFrameLocks noChangeAspect="1"/>
          </p:cNvGraphicFramePr>
          <p:nvPr/>
        </p:nvGraphicFramePr>
        <p:xfrm>
          <a:off x="1198563" y="1374775"/>
          <a:ext cx="1068387" cy="422275"/>
        </p:xfrm>
        <a:graphic>
          <a:graphicData uri="http://schemas.openxmlformats.org/presentationml/2006/ole">
            <mc:AlternateContent xmlns:mc="http://schemas.openxmlformats.org/markup-compatibility/2006">
              <mc:Choice xmlns:v="urn:schemas-microsoft-com:vml" Requires="v">
                <p:oleObj spid="_x0000_s3086" name="" r:id="rId1" imgW="407670" imgH="154305" progId="Equation.3">
                  <p:embed/>
                </p:oleObj>
              </mc:Choice>
              <mc:Fallback>
                <p:oleObj name="" r:id="rId1" imgW="407670" imgH="154305" progId="Equation.3">
                  <p:embed/>
                  <p:pic>
                    <p:nvPicPr>
                      <p:cNvPr id="0" name="图片 3085"/>
                      <p:cNvPicPr/>
                      <p:nvPr/>
                    </p:nvPicPr>
                    <p:blipFill>
                      <a:blip r:embed="rId2">
                        <a:clrChange>
                          <a:clrFrom>
                            <a:srgbClr val="000000"/>
                          </a:clrFrom>
                          <a:clrTo>
                            <a:srgbClr val="000000"/>
                          </a:clrTo>
                        </a:clrChange>
                      </a:blip>
                      <a:stretch>
                        <a:fillRect/>
                      </a:stretch>
                    </p:blipFill>
                    <p:spPr>
                      <a:xfrm>
                        <a:off x="1198563" y="1374775"/>
                        <a:ext cx="1068387" cy="422275"/>
                      </a:xfrm>
                      <a:prstGeom prst="rect">
                        <a:avLst/>
                      </a:prstGeom>
                      <a:noFill/>
                      <a:ln w="38100">
                        <a:noFill/>
                        <a:miter/>
                      </a:ln>
                    </p:spPr>
                  </p:pic>
                </p:oleObj>
              </mc:Fallback>
            </mc:AlternateContent>
          </a:graphicData>
        </a:graphic>
      </p:graphicFrame>
      <p:graphicFrame>
        <p:nvGraphicFramePr>
          <p:cNvPr id="36869" name="Object 6"/>
          <p:cNvGraphicFramePr>
            <a:graphicFrameLocks noChangeAspect="1"/>
          </p:cNvGraphicFramePr>
          <p:nvPr/>
        </p:nvGraphicFramePr>
        <p:xfrm>
          <a:off x="4572000" y="1395413"/>
          <a:ext cx="1524000" cy="473075"/>
        </p:xfrm>
        <a:graphic>
          <a:graphicData uri="http://schemas.openxmlformats.org/presentationml/2006/ole">
            <mc:AlternateContent xmlns:mc="http://schemas.openxmlformats.org/markup-compatibility/2006">
              <mc:Choice xmlns:v="urn:schemas-microsoft-com:vml" Requires="v">
                <p:oleObj spid="_x0000_s3089" name="" r:id="rId3" imgW="628015" imgH="187325" progId="Equation.3">
                  <p:embed/>
                </p:oleObj>
              </mc:Choice>
              <mc:Fallback>
                <p:oleObj name="" r:id="rId3" imgW="628015" imgH="187325" progId="Equation.3">
                  <p:embed/>
                  <p:pic>
                    <p:nvPicPr>
                      <p:cNvPr id="0" name="图片 3088"/>
                      <p:cNvPicPr/>
                      <p:nvPr/>
                    </p:nvPicPr>
                    <p:blipFill>
                      <a:blip r:embed="rId4">
                        <a:clrChange>
                          <a:clrFrom>
                            <a:srgbClr val="000000"/>
                          </a:clrFrom>
                          <a:clrTo>
                            <a:srgbClr val="000000"/>
                          </a:clrTo>
                        </a:clrChange>
                      </a:blip>
                      <a:stretch>
                        <a:fillRect/>
                      </a:stretch>
                    </p:blipFill>
                    <p:spPr>
                      <a:xfrm>
                        <a:off x="4572000" y="1395413"/>
                        <a:ext cx="1524000" cy="473075"/>
                      </a:xfrm>
                      <a:prstGeom prst="rect">
                        <a:avLst/>
                      </a:prstGeom>
                      <a:noFill/>
                      <a:ln w="38100">
                        <a:noFill/>
                        <a:miter/>
                      </a:ln>
                    </p:spPr>
                  </p:pic>
                </p:oleObj>
              </mc:Fallback>
            </mc:AlternateContent>
          </a:graphicData>
        </a:graphic>
      </p:graphicFrame>
      <p:graphicFrame>
        <p:nvGraphicFramePr>
          <p:cNvPr id="36870" name="Object 7"/>
          <p:cNvGraphicFramePr>
            <a:graphicFrameLocks noChangeAspect="1"/>
          </p:cNvGraphicFramePr>
          <p:nvPr/>
        </p:nvGraphicFramePr>
        <p:xfrm>
          <a:off x="3200400" y="2008188"/>
          <a:ext cx="533400" cy="436562"/>
        </p:xfrm>
        <a:graphic>
          <a:graphicData uri="http://schemas.openxmlformats.org/presentationml/2006/ole">
            <mc:AlternateContent xmlns:mc="http://schemas.openxmlformats.org/markup-compatibility/2006">
              <mc:Choice xmlns:v="urn:schemas-microsoft-com:vml" Requires="v">
                <p:oleObj spid="_x0000_s3088" name="" r:id="rId5" imgW="231140" imgH="187325" progId="Equation.3">
                  <p:embed/>
                </p:oleObj>
              </mc:Choice>
              <mc:Fallback>
                <p:oleObj name="" r:id="rId5" imgW="231140" imgH="187325" progId="Equation.3">
                  <p:embed/>
                  <p:pic>
                    <p:nvPicPr>
                      <p:cNvPr id="0" name="图片 3087"/>
                      <p:cNvPicPr/>
                      <p:nvPr/>
                    </p:nvPicPr>
                    <p:blipFill>
                      <a:blip r:embed="rId6">
                        <a:clrChange>
                          <a:clrFrom>
                            <a:srgbClr val="000000"/>
                          </a:clrFrom>
                          <a:clrTo>
                            <a:srgbClr val="000000"/>
                          </a:clrTo>
                        </a:clrChange>
                      </a:blip>
                      <a:stretch>
                        <a:fillRect/>
                      </a:stretch>
                    </p:blipFill>
                    <p:spPr>
                      <a:xfrm>
                        <a:off x="3200400" y="2008188"/>
                        <a:ext cx="533400" cy="436562"/>
                      </a:xfrm>
                      <a:prstGeom prst="rect">
                        <a:avLst/>
                      </a:prstGeom>
                      <a:noFill/>
                      <a:ln w="38100">
                        <a:noFill/>
                        <a:miter/>
                      </a:ln>
                    </p:spPr>
                  </p:pic>
                </p:oleObj>
              </mc:Fallback>
            </mc:AlternateContent>
          </a:graphicData>
        </a:graphic>
      </p:graphicFrame>
      <p:graphicFrame>
        <p:nvGraphicFramePr>
          <p:cNvPr id="36871" name="Object 8"/>
          <p:cNvGraphicFramePr>
            <a:graphicFrameLocks noChangeAspect="1"/>
          </p:cNvGraphicFramePr>
          <p:nvPr/>
        </p:nvGraphicFramePr>
        <p:xfrm>
          <a:off x="2652713" y="2540000"/>
          <a:ext cx="1470025" cy="409575"/>
        </p:xfrm>
        <a:graphic>
          <a:graphicData uri="http://schemas.openxmlformats.org/presentationml/2006/ole">
            <mc:AlternateContent xmlns:mc="http://schemas.openxmlformats.org/markup-compatibility/2006">
              <mc:Choice xmlns:v="urn:schemas-microsoft-com:vml" Requires="v">
                <p:oleObj spid="_x0000_s3087" name="" r:id="rId7" imgW="704850" imgH="187325" progId="Equation.3">
                  <p:embed/>
                </p:oleObj>
              </mc:Choice>
              <mc:Fallback>
                <p:oleObj name="" r:id="rId7" imgW="704850" imgH="187325" progId="Equation.3">
                  <p:embed/>
                  <p:pic>
                    <p:nvPicPr>
                      <p:cNvPr id="0" name="图片 3086"/>
                      <p:cNvPicPr/>
                      <p:nvPr/>
                    </p:nvPicPr>
                    <p:blipFill>
                      <a:blip r:embed="rId8">
                        <a:clrChange>
                          <a:clrFrom>
                            <a:srgbClr val="000000"/>
                          </a:clrFrom>
                          <a:clrTo>
                            <a:srgbClr val="000000"/>
                          </a:clrTo>
                        </a:clrChange>
                      </a:blip>
                      <a:stretch>
                        <a:fillRect/>
                      </a:stretch>
                    </p:blipFill>
                    <p:spPr>
                      <a:xfrm>
                        <a:off x="2652713" y="2540000"/>
                        <a:ext cx="1470025" cy="409575"/>
                      </a:xfrm>
                      <a:prstGeom prst="rect">
                        <a:avLst/>
                      </a:prstGeom>
                      <a:noFill/>
                      <a:ln w="38100">
                        <a:noFill/>
                        <a:miter/>
                      </a:ln>
                    </p:spPr>
                  </p:pic>
                </p:oleObj>
              </mc:Fallback>
            </mc:AlternateContent>
          </a:graphicData>
        </a:graphic>
      </p:graphicFrame>
      <p:graphicFrame>
        <p:nvGraphicFramePr>
          <p:cNvPr id="36872" name="Object 9"/>
          <p:cNvGraphicFramePr>
            <a:graphicFrameLocks noChangeAspect="1"/>
          </p:cNvGraphicFramePr>
          <p:nvPr/>
        </p:nvGraphicFramePr>
        <p:xfrm>
          <a:off x="1079500" y="3027363"/>
          <a:ext cx="520700" cy="425450"/>
        </p:xfrm>
        <a:graphic>
          <a:graphicData uri="http://schemas.openxmlformats.org/presentationml/2006/ole">
            <mc:AlternateContent xmlns:mc="http://schemas.openxmlformats.org/markup-compatibility/2006">
              <mc:Choice xmlns:v="urn:schemas-microsoft-com:vml" Requires="v">
                <p:oleObj spid="_x0000_s3090" name="" r:id="rId9" imgW="231140" imgH="187325" progId="Equation.3">
                  <p:embed/>
                </p:oleObj>
              </mc:Choice>
              <mc:Fallback>
                <p:oleObj name="" r:id="rId9" imgW="231140" imgH="187325" progId="Equation.3">
                  <p:embed/>
                  <p:pic>
                    <p:nvPicPr>
                      <p:cNvPr id="0" name="图片 3089"/>
                      <p:cNvPicPr/>
                      <p:nvPr/>
                    </p:nvPicPr>
                    <p:blipFill>
                      <a:blip r:embed="rId10">
                        <a:clrChange>
                          <a:clrFrom>
                            <a:srgbClr val="000000"/>
                          </a:clrFrom>
                          <a:clrTo>
                            <a:srgbClr val="000000"/>
                          </a:clrTo>
                        </a:clrChange>
                      </a:blip>
                      <a:stretch>
                        <a:fillRect/>
                      </a:stretch>
                    </p:blipFill>
                    <p:spPr>
                      <a:xfrm>
                        <a:off x="1079500" y="3027363"/>
                        <a:ext cx="520700" cy="425450"/>
                      </a:xfrm>
                      <a:prstGeom prst="rect">
                        <a:avLst/>
                      </a:prstGeom>
                      <a:noFill/>
                      <a:ln w="38100">
                        <a:noFill/>
                        <a:miter/>
                      </a:ln>
                    </p:spPr>
                  </p:pic>
                </p:oleObj>
              </mc:Fallback>
            </mc:AlternateContent>
          </a:graphicData>
        </a:graphic>
      </p:graphicFrame>
      <p:graphicFrame>
        <p:nvGraphicFramePr>
          <p:cNvPr id="36873" name="Object 10"/>
          <p:cNvGraphicFramePr>
            <a:graphicFrameLocks noChangeAspect="1"/>
          </p:cNvGraphicFramePr>
          <p:nvPr/>
        </p:nvGraphicFramePr>
        <p:xfrm>
          <a:off x="4038600" y="3016250"/>
          <a:ext cx="533400" cy="436563"/>
        </p:xfrm>
        <a:graphic>
          <a:graphicData uri="http://schemas.openxmlformats.org/presentationml/2006/ole">
            <mc:AlternateContent xmlns:mc="http://schemas.openxmlformats.org/markup-compatibility/2006">
              <mc:Choice xmlns:v="urn:schemas-microsoft-com:vml" Requires="v">
                <p:oleObj spid="_x0000_s3085" name="" r:id="rId11" imgW="231140" imgH="187325" progId="Equation.3">
                  <p:embed/>
                </p:oleObj>
              </mc:Choice>
              <mc:Fallback>
                <p:oleObj name="" r:id="rId11" imgW="231140" imgH="187325" progId="Equation.3">
                  <p:embed/>
                  <p:pic>
                    <p:nvPicPr>
                      <p:cNvPr id="0" name="图片 3084"/>
                      <p:cNvPicPr/>
                      <p:nvPr/>
                    </p:nvPicPr>
                    <p:blipFill>
                      <a:blip r:embed="rId12">
                        <a:clrChange>
                          <a:clrFrom>
                            <a:srgbClr val="000000"/>
                          </a:clrFrom>
                          <a:clrTo>
                            <a:srgbClr val="000000"/>
                          </a:clrTo>
                        </a:clrChange>
                      </a:blip>
                      <a:stretch>
                        <a:fillRect/>
                      </a:stretch>
                    </p:blipFill>
                    <p:spPr>
                      <a:xfrm>
                        <a:off x="4038600" y="3016250"/>
                        <a:ext cx="533400" cy="436563"/>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13"/>
          <a:srcRect t="15562"/>
          <a:stretch>
            <a:fillRect/>
          </a:stretch>
        </p:blipFill>
        <p:spPr>
          <a:xfrm>
            <a:off x="685800" y="3733800"/>
            <a:ext cx="6880860" cy="2887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pic>
        <p:nvPicPr>
          <p:cNvPr id="831491" name="Picture 3" descr="swiss_1"/>
          <p:cNvPicPr>
            <a:picLocks noChangeAspect="1"/>
          </p:cNvPicPr>
          <p:nvPr/>
        </p:nvPicPr>
        <p:blipFill>
          <a:blip r:embed="rId1"/>
          <a:stretch>
            <a:fillRect/>
          </a:stretch>
        </p:blipFill>
        <p:spPr>
          <a:xfrm>
            <a:off x="539750" y="1725613"/>
            <a:ext cx="2819400" cy="2401887"/>
          </a:xfrm>
          <a:prstGeom prst="rect">
            <a:avLst/>
          </a:prstGeom>
          <a:noFill/>
          <a:ln w="9525">
            <a:noFill/>
          </a:ln>
        </p:spPr>
      </p:pic>
      <p:pic>
        <p:nvPicPr>
          <p:cNvPr id="831492" name="Picture 4" descr="swiss_3"/>
          <p:cNvPicPr>
            <a:picLocks noChangeAspect="1"/>
          </p:cNvPicPr>
          <p:nvPr/>
        </p:nvPicPr>
        <p:blipFill>
          <a:blip r:embed="rId2"/>
          <a:stretch>
            <a:fillRect/>
          </a:stretch>
        </p:blipFill>
        <p:spPr>
          <a:xfrm>
            <a:off x="5721350" y="1628775"/>
            <a:ext cx="3027363" cy="2554288"/>
          </a:xfrm>
          <a:prstGeom prst="rect">
            <a:avLst/>
          </a:prstGeom>
          <a:noFill/>
          <a:ln w="9525">
            <a:noFill/>
          </a:ln>
        </p:spPr>
      </p:pic>
      <p:sp>
        <p:nvSpPr>
          <p:cNvPr id="831493" name="AutoShape 5"/>
          <p:cNvSpPr/>
          <p:nvPr/>
        </p:nvSpPr>
        <p:spPr>
          <a:xfrm>
            <a:off x="3492500" y="2949575"/>
            <a:ext cx="2016125" cy="215900"/>
          </a:xfrm>
          <a:prstGeom prst="rightArrow">
            <a:avLst>
              <a:gd name="adj1" fmla="val 50000"/>
              <a:gd name="adj2" fmla="val 233326"/>
            </a:avLst>
          </a:prstGeom>
          <a:solidFill>
            <a:schemeClr val="accent1"/>
          </a:solidFill>
          <a:ln w="12700" cap="flat" cmpd="sng">
            <a:solidFill>
              <a:schemeClr val="tx1"/>
            </a:solidFill>
            <a:prstDash val="solid"/>
            <a:miter/>
            <a:headEnd type="none" w="sm" len="sm"/>
            <a:tailEnd type="none" w="sm" len="sm"/>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831494" name="Text Box 6"/>
          <p:cNvSpPr txBox="1"/>
          <p:nvPr/>
        </p:nvSpPr>
        <p:spPr>
          <a:xfrm>
            <a:off x="3492500" y="2276475"/>
            <a:ext cx="1727200" cy="457200"/>
          </a:xfrm>
          <a:prstGeom prst="rect">
            <a:avLst/>
          </a:prstGeom>
          <a:noFill/>
          <a:ln w="12700">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非线性降维</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31495" name="AutoShape 7"/>
          <p:cNvSpPr/>
          <p:nvPr/>
        </p:nvSpPr>
        <p:spPr>
          <a:xfrm>
            <a:off x="539750" y="4437063"/>
            <a:ext cx="2016125" cy="935037"/>
          </a:xfrm>
          <a:prstGeom prst="wedgeRoundRectCallout">
            <a:avLst>
              <a:gd name="adj1" fmla="val 42676"/>
              <a:gd name="adj2" fmla="val -79032"/>
              <a:gd name="adj3" fmla="val 16667"/>
            </a:avLst>
          </a:prstGeom>
          <a:solidFill>
            <a:srgbClr val="FFCC99"/>
          </a:solidFill>
          <a:ln w="12700" cap="flat" cmpd="sng">
            <a:solidFill>
              <a:schemeClr val="tx1"/>
            </a:solidFill>
            <a:prstDash val="solid"/>
            <a:miter/>
            <a:headEnd type="none" w="sm" len="sm"/>
            <a:tailEnd type="none" w="sm" len="sm"/>
          </a:ln>
        </p:spPr>
        <p:txBody>
          <a:bodyPr anchor="t" anchorCtr="0"/>
          <a:p>
            <a:pPr algn="ctr"/>
            <a:r>
              <a:rPr lang="zh-CN" altLang="en-US" dirty="0">
                <a:solidFill>
                  <a:schemeClr val="tx1"/>
                </a:solidFill>
                <a:latin typeface="Times New Roman" panose="02020603050405020304" pitchFamily="18" charset="0"/>
                <a:ea typeface="宋体" panose="02010600030101010101" pitchFamily="2" charset="-122"/>
              </a:rPr>
              <a:t>高维数据空间</a:t>
            </a:r>
            <a:endParaRPr lang="zh-CN" altLang="en-US" dirty="0">
              <a:solidFill>
                <a:schemeClr val="tx1"/>
              </a:solidFill>
              <a:latin typeface="Times New Roman" panose="02020603050405020304" pitchFamily="18" charset="0"/>
              <a:ea typeface="宋体" panose="02010600030101010101" pitchFamily="2" charset="-122"/>
            </a:endParaRPr>
          </a:p>
          <a:p>
            <a:pPr algn="ctr"/>
            <a:r>
              <a:rPr lang="en-US" altLang="zh-CN" sz="1800" dirty="0">
                <a:solidFill>
                  <a:schemeClr val="tx1"/>
                </a:solidFill>
                <a:latin typeface="Times New Roman" panose="02020603050405020304" pitchFamily="18" charset="0"/>
                <a:ea typeface="宋体" panose="02010600030101010101" pitchFamily="2" charset="-122"/>
              </a:rPr>
              <a:t>data / observation space</a:t>
            </a:r>
            <a:endParaRPr lang="en-US" altLang="zh-CN" sz="1800" dirty="0">
              <a:solidFill>
                <a:schemeClr val="tx1"/>
              </a:solidFill>
              <a:latin typeface="Times New Roman" panose="02020603050405020304" pitchFamily="18" charset="0"/>
              <a:ea typeface="宋体" panose="02010600030101010101" pitchFamily="2" charset="-122"/>
            </a:endParaRPr>
          </a:p>
        </p:txBody>
      </p:sp>
      <p:sp>
        <p:nvSpPr>
          <p:cNvPr id="831496" name="AutoShape 8"/>
          <p:cNvSpPr/>
          <p:nvPr/>
        </p:nvSpPr>
        <p:spPr>
          <a:xfrm>
            <a:off x="6300788" y="4508500"/>
            <a:ext cx="2447925" cy="1008063"/>
          </a:xfrm>
          <a:prstGeom prst="wedgeRoundRectCallout">
            <a:avLst>
              <a:gd name="adj1" fmla="val -51685"/>
              <a:gd name="adj2" fmla="val -80866"/>
              <a:gd name="adj3" fmla="val 16667"/>
            </a:avLst>
          </a:prstGeom>
          <a:solidFill>
            <a:srgbClr val="FFCC99"/>
          </a:solidFill>
          <a:ln w="12700" cap="flat" cmpd="sng">
            <a:solidFill>
              <a:schemeClr val="tx1"/>
            </a:solidFill>
            <a:prstDash val="solid"/>
            <a:miter/>
            <a:headEnd type="none" w="sm" len="sm"/>
            <a:tailEnd type="none" w="sm" len="sm"/>
          </a:ln>
        </p:spPr>
        <p:txBody>
          <a:bodyPr anchor="t" anchorCtr="0"/>
          <a:p>
            <a:pPr algn="ctr"/>
            <a:r>
              <a:rPr lang="zh-CN" altLang="en-US" dirty="0">
                <a:solidFill>
                  <a:schemeClr val="tx1"/>
                </a:solidFill>
                <a:latin typeface="Times New Roman" panose="02020603050405020304" pitchFamily="18" charset="0"/>
                <a:ea typeface="宋体" panose="02010600030101010101" pitchFamily="2" charset="-122"/>
              </a:rPr>
              <a:t>低维嵌入空间</a:t>
            </a:r>
            <a:endParaRPr lang="zh-CN" altLang="en-US" dirty="0">
              <a:solidFill>
                <a:schemeClr val="tx1"/>
              </a:solidFill>
              <a:latin typeface="Times New Roman" panose="02020603050405020304" pitchFamily="18" charset="0"/>
              <a:ea typeface="宋体" panose="02010600030101010101" pitchFamily="2" charset="-122"/>
            </a:endParaRPr>
          </a:p>
          <a:p>
            <a:pPr algn="ctr"/>
            <a:r>
              <a:rPr lang="en-US" altLang="zh-CN" dirty="0">
                <a:solidFill>
                  <a:schemeClr val="tx1"/>
                </a:solidFill>
                <a:latin typeface="Times New Roman" panose="02020603050405020304" pitchFamily="18" charset="0"/>
                <a:ea typeface="宋体" panose="02010600030101010101" pitchFamily="2" charset="-122"/>
              </a:rPr>
              <a:t>embedding / coordinate space</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831497" name="Text Box 9"/>
          <p:cNvSpPr txBox="1"/>
          <p:nvPr/>
        </p:nvSpPr>
        <p:spPr>
          <a:xfrm>
            <a:off x="3419475" y="3284538"/>
            <a:ext cx="2232025" cy="915987"/>
          </a:xfrm>
          <a:prstGeom prst="rect">
            <a:avLst/>
          </a:prstGeom>
          <a:solidFill>
            <a:srgbClr val="FFFF99"/>
          </a:solidFill>
          <a:ln w="12700">
            <a:noFill/>
          </a:ln>
        </p:spPr>
        <p:txBody>
          <a:bodyPr anchor="t" anchorCtr="0">
            <a:spAutoFit/>
          </a:bodyPr>
          <a:p>
            <a:pPr>
              <a:spcBef>
                <a:spcPct val="50000"/>
              </a:spcBef>
            </a:pPr>
            <a:r>
              <a:rPr lang="zh-CN" altLang="en-US" sz="1800" dirty="0">
                <a:solidFill>
                  <a:srgbClr val="FF0000"/>
                </a:solidFill>
                <a:latin typeface="Times New Roman" panose="02020603050405020304" pitchFamily="18" charset="0"/>
                <a:ea typeface="宋体" panose="02010600030101010101" pitchFamily="2" charset="-122"/>
              </a:rPr>
              <a:t>保持一定几何拓扑关系，如测地距离</a:t>
            </a:r>
            <a:r>
              <a:rPr lang="en-US" altLang="zh-CN" sz="1800" dirty="0">
                <a:solidFill>
                  <a:srgbClr val="FF0000"/>
                </a:solidFill>
                <a:latin typeface="Times New Roman" panose="02020603050405020304" pitchFamily="18" charset="0"/>
                <a:ea typeface="宋体" panose="02010600030101010101" pitchFamily="2" charset="-122"/>
              </a:rPr>
              <a:t>/</a:t>
            </a:r>
            <a:r>
              <a:rPr lang="zh-CN" altLang="en-US" sz="1800" dirty="0">
                <a:solidFill>
                  <a:srgbClr val="FF0000"/>
                </a:solidFill>
                <a:latin typeface="Times New Roman" panose="02020603050405020304" pitchFamily="18" charset="0"/>
                <a:ea typeface="宋体" panose="02010600030101010101" pitchFamily="2" charset="-122"/>
              </a:rPr>
              <a:t>邻域线性重构关系</a:t>
            </a:r>
            <a:endParaRPr lang="zh-CN" altLang="en-US" sz="1800" dirty="0">
              <a:solidFill>
                <a:srgbClr val="FF0000"/>
              </a:solidFill>
              <a:latin typeface="Times New Roman" panose="02020603050405020304" pitchFamily="18" charset="0"/>
              <a:ea typeface="宋体" panose="02010600030101010101" pitchFamily="2" charset="-122"/>
            </a:endParaRPr>
          </a:p>
        </p:txBody>
      </p:sp>
      <p:sp>
        <p:nvSpPr>
          <p:cNvPr id="37897" name="Rectangle 11"/>
          <p:cNvSpPr>
            <a:spLocks noGrp="1"/>
          </p:cNvSpPr>
          <p:nvPr>
            <p:ph type="title"/>
          </p:nvPr>
        </p:nvSpPr>
        <p:spPr>
          <a:ln/>
        </p:spPr>
        <p:txBody>
          <a:bodyPr vert="horz" wrap="square" lIns="91440" tIns="45720" rIns="91440" bIns="45720" anchor="ctr" anchorCtr="0"/>
          <a:p>
            <a:pPr eaLnBrk="1" hangingPunct="1"/>
            <a:r>
              <a:rPr lang="zh-CN" altLang="en-US" dirty="0"/>
              <a:t>流形学习示例</a:t>
            </a:r>
            <a:endParaRPr lang="zh-CN" altLang="en-US"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1491"/>
                                        </p:tgtEl>
                                        <p:attrNameLst>
                                          <p:attrName>style.visibility</p:attrName>
                                        </p:attrNameLst>
                                      </p:cBhvr>
                                      <p:to>
                                        <p:strVal val="visible"/>
                                      </p:to>
                                    </p:set>
                                    <p:anim calcmode="lin" valueType="num">
                                      <p:cBhvr additive="base">
                                        <p:cTn id="7" dur="500" fill="hold"/>
                                        <p:tgtEl>
                                          <p:spTgt spid="831491"/>
                                        </p:tgtEl>
                                        <p:attrNameLst>
                                          <p:attrName>ppt_x</p:attrName>
                                        </p:attrNameLst>
                                      </p:cBhvr>
                                      <p:tavLst>
                                        <p:tav tm="0">
                                          <p:val>
                                            <p:strVal val="#ppt_x"/>
                                          </p:val>
                                        </p:tav>
                                        <p:tav tm="100000">
                                          <p:val>
                                            <p:strVal val="#ppt_x"/>
                                          </p:val>
                                        </p:tav>
                                      </p:tavLst>
                                    </p:anim>
                                    <p:anim calcmode="lin" valueType="num">
                                      <p:cBhvr additive="base">
                                        <p:cTn id="8" dur="500" fill="hold"/>
                                        <p:tgtEl>
                                          <p:spTgt spid="8314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31495"/>
                                        </p:tgtEl>
                                        <p:attrNameLst>
                                          <p:attrName>style.visibility</p:attrName>
                                        </p:attrNameLst>
                                      </p:cBhvr>
                                      <p:to>
                                        <p:strVal val="visible"/>
                                      </p:to>
                                    </p:set>
                                    <p:anim calcmode="lin" valueType="num">
                                      <p:cBhvr additive="base">
                                        <p:cTn id="13" dur="500" fill="hold"/>
                                        <p:tgtEl>
                                          <p:spTgt spid="831495"/>
                                        </p:tgtEl>
                                        <p:attrNameLst>
                                          <p:attrName>ppt_x</p:attrName>
                                        </p:attrNameLst>
                                      </p:cBhvr>
                                      <p:tavLst>
                                        <p:tav tm="0">
                                          <p:val>
                                            <p:strVal val="#ppt_x"/>
                                          </p:val>
                                        </p:tav>
                                        <p:tav tm="100000">
                                          <p:val>
                                            <p:strVal val="#ppt_x"/>
                                          </p:val>
                                        </p:tav>
                                      </p:tavLst>
                                    </p:anim>
                                    <p:anim calcmode="lin" valueType="num">
                                      <p:cBhvr additive="base">
                                        <p:cTn id="14" dur="500" fill="hold"/>
                                        <p:tgtEl>
                                          <p:spTgt spid="83149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831494"/>
                                        </p:tgtEl>
                                        <p:attrNameLst>
                                          <p:attrName>style.visibility</p:attrName>
                                        </p:attrNameLst>
                                      </p:cBhvr>
                                      <p:to>
                                        <p:strVal val="visible"/>
                                      </p:to>
                                    </p:set>
                                    <p:animEffect transition="in" filter="checkerboard(across)">
                                      <p:cBhvr>
                                        <p:cTn id="19" dur="500"/>
                                        <p:tgtEl>
                                          <p:spTgt spid="831494"/>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831493"/>
                                        </p:tgtEl>
                                        <p:attrNameLst>
                                          <p:attrName>style.visibility</p:attrName>
                                        </p:attrNameLst>
                                      </p:cBhvr>
                                      <p:to>
                                        <p:strVal val="visible"/>
                                      </p:to>
                                    </p:set>
                                    <p:animEffect transition="in" filter="diamond(in)">
                                      <p:cBhvr>
                                        <p:cTn id="24" dur="2000"/>
                                        <p:tgtEl>
                                          <p:spTgt spid="831493"/>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831497"/>
                                        </p:tgtEl>
                                        <p:attrNameLst>
                                          <p:attrName>style.visibility</p:attrName>
                                        </p:attrNameLst>
                                      </p:cBhvr>
                                      <p:to>
                                        <p:strVal val="visible"/>
                                      </p:to>
                                    </p:set>
                                    <p:animEffect transition="in" filter="box(in)">
                                      <p:cBhvr>
                                        <p:cTn id="29" dur="500"/>
                                        <p:tgtEl>
                                          <p:spTgt spid="83149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831492"/>
                                        </p:tgtEl>
                                        <p:attrNameLst>
                                          <p:attrName>style.visibility</p:attrName>
                                        </p:attrNameLst>
                                      </p:cBhvr>
                                      <p:to>
                                        <p:strVal val="visible"/>
                                      </p:to>
                                    </p:set>
                                    <p:animEffect transition="in" filter="blinds(horizontal)">
                                      <p:cBhvr>
                                        <p:cTn id="34" dur="500"/>
                                        <p:tgtEl>
                                          <p:spTgt spid="83149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31496"/>
                                        </p:tgtEl>
                                        <p:attrNameLst>
                                          <p:attrName>style.visibility</p:attrName>
                                        </p:attrNameLst>
                                      </p:cBhvr>
                                      <p:to>
                                        <p:strVal val="visible"/>
                                      </p:to>
                                    </p:set>
                                    <p:anim calcmode="lin" valueType="num">
                                      <p:cBhvr additive="base">
                                        <p:cTn id="39" dur="500" fill="hold"/>
                                        <p:tgtEl>
                                          <p:spTgt spid="831496"/>
                                        </p:tgtEl>
                                        <p:attrNameLst>
                                          <p:attrName>ppt_x</p:attrName>
                                        </p:attrNameLst>
                                      </p:cBhvr>
                                      <p:tavLst>
                                        <p:tav tm="0">
                                          <p:val>
                                            <p:strVal val="#ppt_x"/>
                                          </p:val>
                                        </p:tav>
                                        <p:tav tm="100000">
                                          <p:val>
                                            <p:strVal val="#ppt_x"/>
                                          </p:val>
                                        </p:tav>
                                      </p:tavLst>
                                    </p:anim>
                                    <p:anim calcmode="lin" valueType="num">
                                      <p:cBhvr additive="base">
                                        <p:cTn id="40" dur="500" fill="hold"/>
                                        <p:tgtEl>
                                          <p:spTgt spid="8314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3" grpId="0" animBg="1"/>
      <p:bldP spid="831494" grpId="0"/>
      <p:bldP spid="831495" grpId="0" animBg="1"/>
      <p:bldP spid="831496" grpId="0" animBg="1"/>
      <p:bldP spid="83149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5"/>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218" name="Rectangle 4"/>
          <p:cNvSpPr>
            <a:spLocks noGrp="1"/>
          </p:cNvSpPr>
          <p:nvPr>
            <p:ph type="title" idx="4294967295"/>
          </p:nvPr>
        </p:nvSpPr>
        <p:spPr>
          <a:xfrm>
            <a:off x="285750" y="1447800"/>
            <a:ext cx="8229600" cy="1143000"/>
          </a:xfrm>
        </p:spPr>
        <p:txBody>
          <a:bodyPr vert="horz" wrap="square" lIns="91440" tIns="45720" rIns="91440" bIns="45720" anchor="ctr" anchorCtr="0"/>
          <a:p>
            <a:pPr eaLnBrk="1" hangingPunct="1"/>
            <a:r>
              <a:rPr lang="zh-CN" altLang="en-US" sz="4000" dirty="0"/>
              <a:t>提纲</a:t>
            </a:r>
            <a:endParaRPr lang="zh-CN" altLang="en-US" sz="4000" dirty="0"/>
          </a:p>
        </p:txBody>
      </p:sp>
      <p:sp>
        <p:nvSpPr>
          <p:cNvPr id="9219" name="Rectangle 5"/>
          <p:cNvSpPr>
            <a:spLocks noGrp="1"/>
          </p:cNvSpPr>
          <p:nvPr>
            <p:ph idx="4294967295"/>
          </p:nvPr>
        </p:nvSpPr>
        <p:spPr>
          <a:xfrm>
            <a:off x="228600" y="2514600"/>
            <a:ext cx="8229600" cy="4530725"/>
          </a:xfrm>
        </p:spPr>
        <p:txBody>
          <a:bodyPr vert="horz" wrap="square" lIns="91440" tIns="45720" rIns="91440" bIns="45720" anchor="t" anchorCtr="0"/>
          <a:p>
            <a:pPr eaLnBrk="1" hangingPunct="1"/>
            <a:r>
              <a:rPr lang="zh-CN" altLang="en-US" sz="2800" dirty="0">
                <a:solidFill>
                  <a:schemeClr val="tx1">
                    <a:lumMod val="50000"/>
                    <a:lumOff val="50000"/>
                  </a:schemeClr>
                </a:solidFill>
              </a:rPr>
              <a:t>研究背景</a:t>
            </a:r>
            <a:endParaRPr lang="zh-CN" altLang="en-US" sz="2800" dirty="0">
              <a:solidFill>
                <a:schemeClr val="tx1">
                  <a:lumMod val="50000"/>
                  <a:lumOff val="50000"/>
                </a:schemeClr>
              </a:solidFill>
            </a:endParaRPr>
          </a:p>
          <a:p>
            <a:pPr eaLnBrk="1" hangingPunct="1"/>
            <a:r>
              <a:rPr lang="zh-CN" altLang="en-US" sz="2800" dirty="0">
                <a:solidFill>
                  <a:schemeClr val="tx1">
                    <a:lumMod val="50000"/>
                    <a:lumOff val="50000"/>
                  </a:schemeClr>
                </a:solidFill>
              </a:rPr>
              <a:t>基本知识介绍</a:t>
            </a:r>
            <a:endParaRPr lang="zh-CN" altLang="en-US" sz="2800" dirty="0">
              <a:solidFill>
                <a:schemeClr val="tx1">
                  <a:lumMod val="50000"/>
                  <a:lumOff val="50000"/>
                </a:schemeClr>
              </a:solidFill>
            </a:endParaRPr>
          </a:p>
          <a:p>
            <a:pPr eaLnBrk="1" hangingPunct="1"/>
            <a:r>
              <a:rPr lang="zh-CN" altLang="en-US" sz="2800" b="1" dirty="0">
                <a:ln/>
                <a:solidFill>
                  <a:schemeClr val="tx1"/>
                </a:solidFill>
                <a:effectLst>
                  <a:outerShdw blurRad="38100" dist="19050" dir="2700000" algn="tl" rotWithShape="0">
                    <a:schemeClr val="dk1">
                      <a:alpha val="40000"/>
                    </a:schemeClr>
                  </a:outerShdw>
                </a:effectLst>
              </a:rPr>
              <a:t>经典方法概览</a:t>
            </a:r>
            <a:endParaRPr lang="zh-CN" altLang="en-US" sz="2800" b="1" dirty="0">
              <a:ln/>
              <a:solidFill>
                <a:schemeClr val="tx1"/>
              </a:solidFill>
              <a:effectLst>
                <a:outerShdw blurRad="38100" dist="19050" dir="2700000" algn="tl" rotWithShape="0">
                  <a:schemeClr val="dk1">
                    <a:alpha val="40000"/>
                  </a:schemeClr>
                </a:outerShdw>
              </a:effectLst>
            </a:endParaRPr>
          </a:p>
          <a:p>
            <a:pPr eaLnBrk="1" hangingPunct="1"/>
            <a:r>
              <a:rPr lang="zh-CN" altLang="en-US" sz="2800" dirty="0">
                <a:solidFill>
                  <a:schemeClr val="tx1">
                    <a:lumMod val="50000"/>
                    <a:lumOff val="50000"/>
                  </a:schemeClr>
                </a:solidFill>
              </a:rPr>
              <a:t>总结讨论</a:t>
            </a:r>
            <a:endParaRPr lang="zh-CN" altLang="en-US" sz="2800" dirty="0">
              <a:solidFill>
                <a:schemeClr val="tx1">
                  <a:lumMod val="50000"/>
                  <a:lumOff val="50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40962"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经典流形学习方法一览</a:t>
            </a:r>
            <a:endParaRPr lang="zh-CN" altLang="en-US" dirty="0"/>
          </a:p>
        </p:txBody>
      </p:sp>
      <p:graphicFrame>
        <p:nvGraphicFramePr>
          <p:cNvPr id="435257" name="Group 57"/>
          <p:cNvGraphicFramePr>
            <a:graphicFrameLocks noGrp="1"/>
          </p:cNvGraphicFramePr>
          <p:nvPr>
            <p:ph sz="half" idx="4294967295"/>
          </p:nvPr>
        </p:nvGraphicFramePr>
        <p:xfrm>
          <a:off x="701675" y="1541780"/>
          <a:ext cx="8442325" cy="4305300"/>
        </p:xfrm>
        <a:graphic>
          <a:graphicData uri="http://schemas.openxmlformats.org/drawingml/2006/table">
            <a:tbl>
              <a:tblPr/>
              <a:tblGrid>
                <a:gridCol w="1871663"/>
                <a:gridCol w="2638425"/>
                <a:gridCol w="1930400"/>
                <a:gridCol w="2001837"/>
              </a:tblGrid>
              <a:tr h="63658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方法简称</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ysDash"/>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所保持的几何属性</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anchor="ctr" horzOverflow="overflow">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ysDash"/>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全局</a:t>
                      </a: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局部关系</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ysDash"/>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计算复杂度</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ysDash"/>
                      <a:round/>
                      <a:headEnd type="none" w="med" len="med"/>
                      <a:tailEnd type="none" w="med" len="med"/>
                    </a:lnB>
                    <a:lnTlToBr>
                      <a:noFill/>
                    </a:lnTlToBr>
                    <a:lnBlToTr>
                      <a:noFill/>
                    </a:lnBlToTr>
                    <a:solidFill>
                      <a:schemeClr val="accent1"/>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ISOMAP</a:t>
                      </a:r>
                      <a:endPar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381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点对测地距离</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全局</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非常高</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LLE</a:t>
                      </a:r>
                      <a:endPar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局部线性重构关系</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低</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LE</a:t>
                      </a:r>
                      <a:endPar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局部邻域相似度</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低</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HLLE</a:t>
                      </a:r>
                      <a:endPar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局部等距性</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高</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LTSA</a:t>
                      </a:r>
                      <a:endPar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局部坐标表示</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全局</a:t>
                      </a: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低</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MVU</a:t>
                      </a:r>
                      <a:endPar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局部距离</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全局</a:t>
                      </a: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非常高</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Logmap</a:t>
                      </a:r>
                      <a:endPar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测地距离与方向</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局部</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非常低</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Diffusion Maps</a:t>
                      </a:r>
                      <a:endPar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diffusion</a:t>
                      </a: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距离</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381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全局</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中等</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44034" name="Text Box 2"/>
          <p:cNvSpPr txBox="1"/>
          <p:nvPr/>
        </p:nvSpPr>
        <p:spPr>
          <a:xfrm>
            <a:off x="381000" y="1524000"/>
            <a:ext cx="8305800" cy="4057650"/>
          </a:xfrm>
          <a:prstGeom prst="rect">
            <a:avLst/>
          </a:prstGeom>
          <a:noFill/>
          <a:ln w="9525">
            <a:noFill/>
          </a:ln>
        </p:spPr>
        <p:txBody>
          <a:bodyPr anchor="t" anchorCtr="0">
            <a:spAutoFit/>
          </a:bodyPr>
          <a:p>
            <a:pPr fontAlgn="t">
              <a:spcBef>
                <a:spcPct val="50000"/>
              </a:spcBef>
              <a:buClrTx/>
              <a:buFont typeface="Wingdings" panose="05000000000000000000" pitchFamily="2" charset="2"/>
              <a:buChar char="Ø"/>
            </a:pPr>
            <a:r>
              <a:rPr lang="zh-CN" altLang="en-US" sz="2400" dirty="0">
                <a:solidFill>
                  <a:srgbClr val="008000"/>
                </a:solidFill>
                <a:latin typeface="Arial" panose="020B0604020202020204" pitchFamily="34" charset="0"/>
                <a:ea typeface="黑体" panose="02010609060101010101" pitchFamily="49" charset="-122"/>
              </a:rPr>
              <a:t>等距映射</a:t>
            </a:r>
            <a:r>
              <a:rPr lang="en-US" altLang="zh-CN" sz="2400" b="1" dirty="0">
                <a:solidFill>
                  <a:srgbClr val="008000"/>
                </a:solidFill>
                <a:latin typeface="Times New Roman" panose="02020603050405020304" pitchFamily="18" charset="0"/>
                <a:ea typeface="宋体" panose="02010600030101010101" pitchFamily="2" charset="-122"/>
              </a:rPr>
              <a:t>(ISOMAP)</a:t>
            </a:r>
            <a:endParaRPr lang="en-US" altLang="zh-CN" sz="2400" b="1" dirty="0">
              <a:solidFill>
                <a:srgbClr val="008000"/>
              </a:solidFill>
              <a:latin typeface="Times New Roman" panose="02020603050405020304" pitchFamily="18" charset="0"/>
              <a:ea typeface="宋体" panose="02010600030101010101" pitchFamily="2" charset="-122"/>
            </a:endParaRPr>
          </a:p>
          <a:p>
            <a:pPr fontAlgn="t">
              <a:spcBef>
                <a:spcPct val="50000"/>
              </a:spcBef>
            </a:pPr>
            <a:r>
              <a:rPr lang="en-US" altLang="zh-CN" sz="1800" b="1" dirty="0">
                <a:solidFill>
                  <a:srgbClr val="008000"/>
                </a:solidFill>
                <a:latin typeface="Times New Roman" panose="02020603050405020304" pitchFamily="18" charset="0"/>
                <a:ea typeface="宋体" panose="02010600030101010101" pitchFamily="2" charset="-122"/>
              </a:rPr>
              <a:t>J.B. Tenenbaum, V. de Silva, and J. C. Langford. A global geometric framework for nonlinear dimensionality reduction. </a:t>
            </a:r>
            <a:r>
              <a:rPr lang="en-US" altLang="zh-CN" sz="1800" b="1" i="1" dirty="0">
                <a:solidFill>
                  <a:srgbClr val="008000"/>
                </a:solidFill>
                <a:latin typeface="Times New Roman" panose="02020603050405020304" pitchFamily="18" charset="0"/>
                <a:ea typeface="宋体" panose="02010600030101010101" pitchFamily="2" charset="-122"/>
              </a:rPr>
              <a:t>Science</a:t>
            </a:r>
            <a:r>
              <a:rPr lang="en-US" altLang="zh-CN" sz="1800" b="1" dirty="0">
                <a:solidFill>
                  <a:srgbClr val="008000"/>
                </a:solidFill>
                <a:latin typeface="Times New Roman" panose="02020603050405020304" pitchFamily="18" charset="0"/>
                <a:ea typeface="宋体" panose="02010600030101010101" pitchFamily="2" charset="-122"/>
              </a:rPr>
              <a:t>, vol. 290, pp. 2319--2323, 2000.</a:t>
            </a:r>
            <a:endParaRPr lang="en-US" altLang="zh-CN" sz="1800" b="1" dirty="0">
              <a:solidFill>
                <a:srgbClr val="008000"/>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zh-CN" altLang="en-US" sz="2400" dirty="0">
                <a:solidFill>
                  <a:schemeClr val="tx1"/>
                </a:solidFill>
                <a:latin typeface="Arial" panose="020B0604020202020204" pitchFamily="34" charset="0"/>
                <a:ea typeface="黑体" panose="02010609060101010101" pitchFamily="49" charset="-122"/>
              </a:rPr>
              <a:t>局部线性嵌入</a:t>
            </a:r>
            <a:r>
              <a:rPr lang="en-US" altLang="zh-CN" sz="2400" b="1" dirty="0">
                <a:solidFill>
                  <a:schemeClr val="tx1"/>
                </a:solidFill>
                <a:latin typeface="Times New Roman" panose="02020603050405020304" pitchFamily="18" charset="0"/>
                <a:ea typeface="宋体" panose="02010600030101010101" pitchFamily="2" charset="-122"/>
              </a:rPr>
              <a:t>(LLE)</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1800" b="1" dirty="0">
                <a:solidFill>
                  <a:schemeClr val="tx1"/>
                </a:solidFill>
                <a:latin typeface="Times New Roman" panose="02020603050405020304" pitchFamily="18" charset="0"/>
                <a:ea typeface="宋体" panose="02010600030101010101" pitchFamily="2" charset="-122"/>
              </a:rPr>
              <a:t>S. T. Roweis and L. K. Saul. Nonlinear dimensionality reduction by locally linear embedding. </a:t>
            </a:r>
            <a:r>
              <a:rPr lang="en-US" altLang="zh-CN" sz="1800" b="1" i="1" dirty="0">
                <a:solidFill>
                  <a:schemeClr val="tx1"/>
                </a:solidFill>
                <a:latin typeface="Times New Roman" panose="02020603050405020304" pitchFamily="18" charset="0"/>
                <a:ea typeface="宋体" panose="02010600030101010101" pitchFamily="2" charset="-122"/>
              </a:rPr>
              <a:t>Science</a:t>
            </a:r>
            <a:r>
              <a:rPr lang="en-US" altLang="zh-CN" sz="1800" b="1" dirty="0">
                <a:solidFill>
                  <a:schemeClr val="tx1"/>
                </a:solidFill>
                <a:latin typeface="Times New Roman" panose="02020603050405020304" pitchFamily="18" charset="0"/>
                <a:ea typeface="宋体" panose="02010600030101010101" pitchFamily="2" charset="-122"/>
              </a:rPr>
              <a:t>, vol. 290, pp. 2323--2326, 2000.</a:t>
            </a:r>
            <a:endParaRPr lang="en-US" altLang="zh-CN" sz="1800" b="1" dirty="0">
              <a:solidFill>
                <a:schemeClr val="tx1"/>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zh-CN" altLang="en-US" sz="2400" dirty="0">
                <a:solidFill>
                  <a:schemeClr val="tx1"/>
                </a:solidFill>
                <a:latin typeface="Arial" panose="020B0604020202020204" pitchFamily="34" charset="0"/>
                <a:ea typeface="黑体" panose="02010609060101010101" pitchFamily="49" charset="-122"/>
              </a:rPr>
              <a:t>拉普拉斯特征映射</a:t>
            </a:r>
            <a:r>
              <a:rPr lang="en-US" altLang="zh-CN" sz="2400" b="1" dirty="0">
                <a:solidFill>
                  <a:schemeClr val="tx1"/>
                </a:solidFill>
                <a:latin typeface="Times New Roman" panose="02020603050405020304" pitchFamily="18" charset="0"/>
                <a:ea typeface="宋体" panose="02010600030101010101" pitchFamily="2" charset="-122"/>
              </a:rPr>
              <a:t>(Laplacian Eigenmap)</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1800" b="1" dirty="0">
                <a:solidFill>
                  <a:schemeClr val="tx1"/>
                </a:solidFill>
                <a:latin typeface="Times New Roman" panose="02020603050405020304" pitchFamily="18" charset="0"/>
                <a:ea typeface="times new roma"/>
              </a:rPr>
              <a:t>M. Belkin, P. Niyogi, Laplacian Eigenmaps for Dimensionality Reduction and Data Representation. </a:t>
            </a:r>
            <a:r>
              <a:rPr lang="en-US" altLang="zh-CN" sz="1800" b="1" i="1" dirty="0">
                <a:solidFill>
                  <a:schemeClr val="tx1"/>
                </a:solidFill>
                <a:latin typeface="Times New Roman" panose="02020603050405020304" pitchFamily="18" charset="0"/>
                <a:ea typeface="宋体" panose="02010600030101010101" pitchFamily="2" charset="-122"/>
              </a:rPr>
              <a:t>Neural Computation,</a:t>
            </a:r>
            <a:r>
              <a:rPr lang="en-US" altLang="zh-CN" sz="1800" b="1" dirty="0">
                <a:solidFill>
                  <a:schemeClr val="tx1"/>
                </a:solidFill>
                <a:latin typeface="Times New Roman" panose="02020603050405020304" pitchFamily="18" charset="0"/>
                <a:ea typeface="宋体" panose="02010600030101010101" pitchFamily="2" charset="-122"/>
              </a:rPr>
              <a:t> </a:t>
            </a:r>
            <a:r>
              <a:rPr lang="en-US" altLang="zh-CN" sz="1800" b="1" dirty="0">
                <a:solidFill>
                  <a:schemeClr val="tx1"/>
                </a:solidFill>
                <a:latin typeface="Times New Roman" panose="02020603050405020304" pitchFamily="18" charset="0"/>
                <a:ea typeface="times new roma"/>
              </a:rPr>
              <a:t>Vol. 15, Issue 6, pp</a:t>
            </a:r>
            <a:r>
              <a:rPr lang="en-US" altLang="zh-CN" sz="1800" dirty="0">
                <a:solidFill>
                  <a:schemeClr val="tx1"/>
                </a:solidFill>
                <a:latin typeface="Times New Roman" panose="02020603050405020304" pitchFamily="18" charset="0"/>
                <a:ea typeface="times new roma"/>
              </a:rPr>
              <a:t>. </a:t>
            </a:r>
            <a:r>
              <a:rPr lang="en-US" altLang="zh-CN" sz="1800" b="1" dirty="0">
                <a:solidFill>
                  <a:schemeClr val="tx1"/>
                </a:solidFill>
                <a:latin typeface="Times New Roman" panose="02020603050405020304" pitchFamily="18" charset="0"/>
                <a:ea typeface="times new roma"/>
              </a:rPr>
              <a:t>1373</a:t>
            </a:r>
            <a:r>
              <a:rPr lang="en-US" altLang="zh-CN" sz="1800" dirty="0">
                <a:solidFill>
                  <a:schemeClr val="tx1"/>
                </a:solidFill>
                <a:latin typeface="Times New Roman" panose="02020603050405020304" pitchFamily="18" charset="0"/>
                <a:ea typeface="times new roma"/>
              </a:rPr>
              <a:t> –</a:t>
            </a:r>
            <a:r>
              <a:rPr lang="en-US" altLang="zh-CN" sz="1800" b="1" dirty="0">
                <a:solidFill>
                  <a:schemeClr val="tx1"/>
                </a:solidFill>
                <a:latin typeface="Times New Roman" panose="02020603050405020304" pitchFamily="18" charset="0"/>
                <a:ea typeface="times new roma"/>
              </a:rPr>
              <a:t>1396,</a:t>
            </a:r>
            <a:r>
              <a:rPr lang="en-US" altLang="zh-CN" sz="1800" dirty="0">
                <a:solidFill>
                  <a:schemeClr val="tx1"/>
                </a:solidFill>
                <a:latin typeface="Verdana" panose="020B0604030504040204" pitchFamily="34" charset="0"/>
                <a:ea typeface="times new roma"/>
              </a:rPr>
              <a:t> </a:t>
            </a:r>
            <a:r>
              <a:rPr lang="en-US" altLang="zh-CN" sz="1800" b="1" dirty="0">
                <a:solidFill>
                  <a:schemeClr val="tx1"/>
                </a:solidFill>
                <a:latin typeface="Times New Roman" panose="02020603050405020304" pitchFamily="18" charset="0"/>
                <a:ea typeface="times new roma"/>
              </a:rPr>
              <a:t>2003 .</a:t>
            </a:r>
            <a:r>
              <a:rPr lang="en-US" altLang="zh-CN" sz="1800" dirty="0">
                <a:solidFill>
                  <a:schemeClr val="tx1"/>
                </a:solidFill>
                <a:latin typeface="Times New Roman" panose="02020603050405020304" pitchFamily="18" charset="0"/>
                <a:ea typeface="times new roma"/>
              </a:rPr>
              <a:t> </a:t>
            </a:r>
            <a:endParaRPr lang="en-US" altLang="zh-CN" sz="1800" dirty="0">
              <a:solidFill>
                <a:schemeClr val="tx1"/>
              </a:solidFill>
              <a:latin typeface="Verdana" panose="020B0604030504040204" pitchFamily="34" charset="0"/>
              <a:ea typeface="times new roma"/>
            </a:endParaRPr>
          </a:p>
          <a:p>
            <a:pPr fontAlgn="t">
              <a:spcBef>
                <a:spcPct val="50000"/>
              </a:spcBef>
            </a:pPr>
            <a:endParaRPr lang="en-US" altLang="zh-CN" sz="1800" b="1" dirty="0">
              <a:solidFill>
                <a:schemeClr val="tx1"/>
              </a:solidFill>
              <a:latin typeface="Times New Roman" panose="02020603050405020304" pitchFamily="18" charset="0"/>
              <a:ea typeface="宋体" panose="02010600030101010101" pitchFamily="2" charset="-122"/>
            </a:endParaRPr>
          </a:p>
        </p:txBody>
      </p:sp>
      <p:sp>
        <p:nvSpPr>
          <p:cNvPr id="44035" name="Rectangle 3"/>
          <p:cNvSpPr/>
          <p:nvPr/>
        </p:nvSpPr>
        <p:spPr>
          <a:xfrm>
            <a:off x="457200" y="274638"/>
            <a:ext cx="8229600" cy="1143000"/>
          </a:xfrm>
          <a:prstGeom prst="rect">
            <a:avLst/>
          </a:prstGeom>
          <a:noFill/>
          <a:ln w="9525">
            <a:noFill/>
          </a:ln>
        </p:spPr>
        <p:txBody>
          <a:bodyPr anchor="ctr" anchorCtr="0"/>
          <a:p>
            <a:r>
              <a:rPr lang="zh-CN" altLang="en-US" sz="3800" dirty="0">
                <a:solidFill>
                  <a:schemeClr val="tx2"/>
                </a:solidFill>
                <a:latin typeface="Arial" panose="020B0604020202020204" pitchFamily="34" charset="0"/>
                <a:ea typeface="黑体" panose="02010609060101010101" pitchFamily="49" charset="-122"/>
              </a:rPr>
              <a:t>重点介绍的几个方法</a:t>
            </a:r>
            <a:endParaRPr lang="zh-CN" altLang="en-US" sz="3800" dirty="0">
              <a:solidFill>
                <a:schemeClr val="tx2"/>
              </a:solidFill>
              <a:latin typeface="Arial" panose="020B0604020202020204" pitchFamily="34" charset="0"/>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45058"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代表性算法</a:t>
            </a:r>
            <a:r>
              <a:rPr lang="en-US" altLang="zh-CN" dirty="0"/>
              <a:t>-1</a:t>
            </a:r>
            <a:endParaRPr lang="en-US" altLang="zh-CN" dirty="0"/>
          </a:p>
        </p:txBody>
      </p:sp>
      <p:sp>
        <p:nvSpPr>
          <p:cNvPr id="527363" name="Rectangle 3"/>
          <p:cNvSpPr>
            <a:spLocks noGrp="1"/>
          </p:cNvSpPr>
          <p:nvPr>
            <p:ph idx="4294967295"/>
          </p:nvPr>
        </p:nvSpPr>
        <p:spPr>
          <a:xfrm>
            <a:off x="228600" y="1371600"/>
            <a:ext cx="8458200" cy="5029200"/>
          </a:xfrm>
          <a:ln/>
        </p:spPr>
        <p:txBody>
          <a:bodyPr vert="horz" wrap="square" lIns="91440" tIns="45720" rIns="91440" bIns="45720" anchor="t" anchorCtr="0"/>
          <a:p>
            <a:pPr eaLnBrk="1" hangingPunct="1"/>
            <a:r>
              <a:rPr lang="en-US" altLang="zh-CN" sz="3200" dirty="0"/>
              <a:t>ISOMAP (Isometric feature mapping)</a:t>
            </a:r>
            <a:endParaRPr lang="en-US" altLang="zh-CN" sz="3200" dirty="0"/>
          </a:p>
          <a:p>
            <a:pPr lvl="1" eaLnBrk="1" hangingPunct="1"/>
            <a:r>
              <a:rPr lang="zh-CN" altLang="en-US" sz="2800" dirty="0"/>
              <a:t>保持</a:t>
            </a:r>
            <a:r>
              <a:rPr lang="zh-CN" altLang="en-US" sz="2800" dirty="0">
                <a:solidFill>
                  <a:srgbClr val="3333FF"/>
                </a:solidFill>
              </a:rPr>
              <a:t>全局</a:t>
            </a:r>
            <a:r>
              <a:rPr lang="zh-CN" altLang="en-US" sz="2800" dirty="0">
                <a:solidFill>
                  <a:schemeClr val="hlink"/>
                </a:solidFill>
              </a:rPr>
              <a:t>测地距离</a:t>
            </a:r>
            <a:endParaRPr lang="zh-CN" altLang="en-US" sz="2800" dirty="0">
              <a:solidFill>
                <a:schemeClr val="hlink"/>
              </a:solidFill>
            </a:endParaRPr>
          </a:p>
          <a:p>
            <a:pPr lvl="2" eaLnBrk="1" hangingPunct="1"/>
            <a:r>
              <a:rPr lang="zh-CN" altLang="en-US" sz="2000" dirty="0"/>
              <a:t>测地距离反映数据在流形上的真实距离差异</a:t>
            </a:r>
            <a:endParaRPr lang="zh-CN" altLang="en-US" sz="2000" dirty="0"/>
          </a:p>
          <a:p>
            <a:pPr lvl="1" eaLnBrk="1" hangingPunct="1"/>
            <a:r>
              <a:rPr lang="zh-CN" altLang="en-US" sz="2800" dirty="0"/>
              <a:t>等距映射</a:t>
            </a:r>
            <a:endParaRPr lang="zh-CN" altLang="en-US" sz="2800" dirty="0"/>
          </a:p>
          <a:p>
            <a:pPr lvl="2" eaLnBrk="1" hangingPunct="1"/>
            <a:r>
              <a:rPr lang="zh-CN" altLang="en-US" sz="2000" dirty="0"/>
              <a:t>基于线性算法</a:t>
            </a:r>
            <a:r>
              <a:rPr lang="en-US" altLang="zh-CN" sz="2000" dirty="0"/>
              <a:t>MDS</a:t>
            </a:r>
            <a:r>
              <a:rPr lang="zh-CN" altLang="en-US" sz="2000" dirty="0"/>
              <a:t>，采用“</a:t>
            </a:r>
            <a:r>
              <a:rPr lang="zh-CN" altLang="en-US" sz="2000" dirty="0">
                <a:ln w="22225">
                  <a:solidFill>
                    <a:schemeClr val="accent2"/>
                  </a:solidFill>
                  <a:prstDash val="solid"/>
                </a:ln>
                <a:solidFill>
                  <a:srgbClr val="FF5050"/>
                </a:solidFill>
                <a:effectLst/>
                <a:uFillTx/>
              </a:rPr>
              <a:t>测地距离</a:t>
            </a:r>
            <a:r>
              <a:rPr lang="zh-CN" altLang="en-US" sz="2000" dirty="0"/>
              <a:t>”作为数据差异度量</a:t>
            </a:r>
            <a:endParaRPr lang="zh-CN" altLang="en-US" sz="2000" dirty="0"/>
          </a:p>
          <a:p>
            <a:pPr lvl="1" eaLnBrk="1" hangingPunct="1"/>
            <a:endParaRPr lang="zh-CN" altLang="en-US" sz="2000" dirty="0"/>
          </a:p>
        </p:txBody>
      </p:sp>
      <p:grpSp>
        <p:nvGrpSpPr>
          <p:cNvPr id="2" name="Group 4"/>
          <p:cNvGrpSpPr/>
          <p:nvPr/>
        </p:nvGrpSpPr>
        <p:grpSpPr>
          <a:xfrm>
            <a:off x="228600" y="4206875"/>
            <a:ext cx="8763000" cy="2498725"/>
            <a:chOff x="144" y="2650"/>
            <a:chExt cx="5520" cy="1574"/>
          </a:xfrm>
        </p:grpSpPr>
        <p:sp>
          <p:nvSpPr>
            <p:cNvPr id="45061" name="Text Box 5"/>
            <p:cNvSpPr txBox="1"/>
            <p:nvPr/>
          </p:nvSpPr>
          <p:spPr>
            <a:xfrm>
              <a:off x="144" y="4090"/>
              <a:ext cx="1996" cy="134"/>
            </a:xfrm>
            <a:prstGeom prst="rect">
              <a:avLst/>
            </a:prstGeom>
            <a:noFill/>
            <a:ln w="6350">
              <a:noFill/>
            </a:ln>
          </p:spPr>
          <p:txBody>
            <a:bodyPr lIns="0" tIns="0" rIns="0" bIns="0" anchor="t" anchorCtr="0">
              <a:spAutoFit/>
            </a:bodyPr>
            <a:p>
              <a:pPr algn="ctr">
                <a:spcBef>
                  <a:spcPct val="50000"/>
                </a:spcBef>
              </a:pPr>
              <a:r>
                <a:rPr lang="en-US" altLang="zh-CN" sz="1400" dirty="0">
                  <a:solidFill>
                    <a:schemeClr val="tx1"/>
                  </a:solidFill>
                  <a:latin typeface="Arial" panose="020B0604020202020204" pitchFamily="34" charset="0"/>
                  <a:ea typeface="宋体" panose="02010600030101010101" pitchFamily="2" charset="-122"/>
                </a:rPr>
                <a:t>#1 </a:t>
              </a:r>
              <a:r>
                <a:rPr lang="zh-CN" altLang="en-US" sz="1400" dirty="0">
                  <a:solidFill>
                    <a:schemeClr val="tx1"/>
                  </a:solidFill>
                  <a:latin typeface="Arial" panose="020B0604020202020204" pitchFamily="34" charset="0"/>
                  <a:ea typeface="宋体" panose="02010600030101010101" pitchFamily="2" charset="-122"/>
                </a:rPr>
                <a:t>引自</a:t>
              </a:r>
              <a:r>
                <a:rPr lang="en-US" altLang="zh-CN" sz="1400" dirty="0">
                  <a:solidFill>
                    <a:schemeClr val="tx1"/>
                  </a:solidFill>
                  <a:latin typeface="Arial" panose="020B0604020202020204" pitchFamily="34" charset="0"/>
                  <a:ea typeface="宋体" panose="02010600030101010101" pitchFamily="2" charset="-122"/>
                </a:rPr>
                <a:t>J.B. Tenenbaum et al. 2000</a:t>
              </a:r>
              <a:endParaRPr lang="en-US" altLang="zh-CN" sz="1400" dirty="0">
                <a:solidFill>
                  <a:schemeClr val="tx1"/>
                </a:solidFill>
                <a:latin typeface="Arial" panose="020B0604020202020204" pitchFamily="34" charset="0"/>
                <a:ea typeface="宋体" panose="02010600030101010101" pitchFamily="2" charset="-122"/>
              </a:endParaRPr>
            </a:p>
          </p:txBody>
        </p:sp>
        <p:sp>
          <p:nvSpPr>
            <p:cNvPr id="45062" name="Text Box 6"/>
            <p:cNvSpPr txBox="1"/>
            <p:nvPr/>
          </p:nvSpPr>
          <p:spPr>
            <a:xfrm>
              <a:off x="5184" y="2650"/>
              <a:ext cx="480" cy="134"/>
            </a:xfrm>
            <a:prstGeom prst="rect">
              <a:avLst/>
            </a:prstGeom>
            <a:noFill/>
            <a:ln w="6350">
              <a:noFill/>
            </a:ln>
          </p:spPr>
          <p:txBody>
            <a:bodyPr lIns="0" tIns="0" rIns="0" bIns="0" anchor="t" anchorCtr="0">
              <a:spAutoFit/>
            </a:bodyPr>
            <a:p>
              <a:pPr algn="ctr">
                <a:spcBef>
                  <a:spcPct val="50000"/>
                </a:spcBef>
              </a:pPr>
              <a:r>
                <a:rPr lang="en-US" altLang="zh-CN" sz="1400" dirty="0">
                  <a:solidFill>
                    <a:schemeClr val="tx1"/>
                  </a:solidFill>
                  <a:latin typeface="Arial" panose="020B0604020202020204" pitchFamily="34" charset="0"/>
                  <a:ea typeface="宋体" panose="02010600030101010101" pitchFamily="2" charset="-122"/>
                </a:rPr>
                <a:t>#1</a:t>
              </a:r>
              <a:endParaRPr lang="en-US" altLang="zh-CN" sz="1600" dirty="0">
                <a:solidFill>
                  <a:schemeClr val="tx1"/>
                </a:solidFill>
                <a:latin typeface="Comic Sans MS" panose="030F0702030302020204" pitchFamily="66" charset="0"/>
                <a:ea typeface="宋体" panose="02010600030101010101" pitchFamily="2" charset="-122"/>
              </a:endParaRPr>
            </a:p>
          </p:txBody>
        </p:sp>
      </p:grpSp>
      <p:grpSp>
        <p:nvGrpSpPr>
          <p:cNvPr id="3" name="Group 7"/>
          <p:cNvGrpSpPr/>
          <p:nvPr/>
        </p:nvGrpSpPr>
        <p:grpSpPr>
          <a:xfrm>
            <a:off x="381000" y="4081463"/>
            <a:ext cx="2087563" cy="2319337"/>
            <a:chOff x="240" y="2571"/>
            <a:chExt cx="1315" cy="1461"/>
          </a:xfrm>
        </p:grpSpPr>
        <p:graphicFrame>
          <p:nvGraphicFramePr>
            <p:cNvPr id="45064" name="Object 8"/>
            <p:cNvGraphicFramePr>
              <a:graphicFrameLocks noChangeAspect="1"/>
            </p:cNvGraphicFramePr>
            <p:nvPr/>
          </p:nvGraphicFramePr>
          <p:xfrm>
            <a:off x="240" y="2571"/>
            <a:ext cx="1315" cy="1006"/>
          </p:xfrm>
          <a:graphic>
            <a:graphicData uri="http://schemas.openxmlformats.org/presentationml/2006/ole">
              <mc:AlternateContent xmlns:mc="http://schemas.openxmlformats.org/markup-compatibility/2006">
                <mc:Choice xmlns:v="urn:schemas-microsoft-com:vml" Requires="v">
                  <p:oleObj spid="_x0000_s3091" name="" r:id="rId1" imgW="3848100" imgH="2943225" progId="MSPhotoEd.3">
                    <p:embed/>
                  </p:oleObj>
                </mc:Choice>
                <mc:Fallback>
                  <p:oleObj name="" r:id="rId1" imgW="3848100" imgH="2943225" progId="MSPhotoEd.3">
                    <p:embed/>
                    <p:pic>
                      <p:nvPicPr>
                        <p:cNvPr id="0" name="图片 3090"/>
                        <p:cNvPicPr/>
                        <p:nvPr/>
                      </p:nvPicPr>
                      <p:blipFill>
                        <a:blip r:embed="rId2"/>
                        <a:stretch>
                          <a:fillRect/>
                        </a:stretch>
                      </p:blipFill>
                      <p:spPr>
                        <a:xfrm>
                          <a:off x="240" y="2571"/>
                          <a:ext cx="1315" cy="1006"/>
                        </a:xfrm>
                        <a:prstGeom prst="rect">
                          <a:avLst/>
                        </a:prstGeom>
                        <a:noFill/>
                        <a:ln w="38100">
                          <a:noFill/>
                          <a:miter/>
                        </a:ln>
                      </p:spPr>
                    </p:pic>
                  </p:oleObj>
                </mc:Fallback>
              </mc:AlternateContent>
            </a:graphicData>
          </a:graphic>
        </p:graphicFrame>
        <p:sp>
          <p:nvSpPr>
            <p:cNvPr id="45065" name="Text Box 9"/>
            <p:cNvSpPr txBox="1"/>
            <p:nvPr/>
          </p:nvSpPr>
          <p:spPr>
            <a:xfrm>
              <a:off x="432" y="3628"/>
              <a:ext cx="884" cy="404"/>
            </a:xfrm>
            <a:prstGeom prst="rect">
              <a:avLst/>
            </a:prstGeom>
            <a:noFill/>
            <a:ln w="9525">
              <a:noFill/>
            </a:ln>
          </p:spPr>
          <p:txBody>
            <a:bodyPr anchor="t" anchorCtr="1">
              <a:spAutoFit/>
            </a:bodyPr>
            <a:p>
              <a:pPr>
                <a:spcBef>
                  <a:spcPct val="50000"/>
                </a:spcBef>
              </a:pPr>
              <a:r>
                <a:rPr lang="zh-CN" altLang="en-US" sz="1800" dirty="0">
                  <a:latin typeface="Arial" panose="020B0604020202020204" pitchFamily="34" charset="0"/>
                  <a:ea typeface="黑体" panose="02010609060101010101" pitchFamily="49" charset="-122"/>
                </a:rPr>
                <a:t>欧式距离 </a:t>
              </a:r>
              <a:r>
                <a:rPr lang="en-US" altLang="zh-CN" sz="1800" dirty="0">
                  <a:latin typeface="Arial" panose="020B0604020202020204" pitchFamily="34" charset="0"/>
                  <a:ea typeface="黑体" panose="02010609060101010101" pitchFamily="49" charset="-122"/>
                </a:rPr>
                <a:t>vs.</a:t>
              </a:r>
              <a:r>
                <a:rPr lang="zh-CN" altLang="en-US" sz="1800" dirty="0">
                  <a:latin typeface="Arial" panose="020B0604020202020204" pitchFamily="34" charset="0"/>
                  <a:ea typeface="黑体" panose="02010609060101010101" pitchFamily="49" charset="-122"/>
                </a:rPr>
                <a:t>测地距离</a:t>
              </a:r>
              <a:endParaRPr lang="zh-CN" altLang="en-US" sz="1800" dirty="0">
                <a:latin typeface="Arial" panose="020B0604020202020204" pitchFamily="34" charset="0"/>
                <a:ea typeface="黑体" panose="02010609060101010101" pitchFamily="49" charset="-122"/>
              </a:endParaRPr>
            </a:p>
          </p:txBody>
        </p:sp>
      </p:grpSp>
      <p:grpSp>
        <p:nvGrpSpPr>
          <p:cNvPr id="4" name="Group 10"/>
          <p:cNvGrpSpPr/>
          <p:nvPr/>
        </p:nvGrpSpPr>
        <p:grpSpPr>
          <a:xfrm>
            <a:off x="3249613" y="4041775"/>
            <a:ext cx="2160587" cy="2390775"/>
            <a:chOff x="2047" y="2546"/>
            <a:chExt cx="1361" cy="1506"/>
          </a:xfrm>
        </p:grpSpPr>
        <p:graphicFrame>
          <p:nvGraphicFramePr>
            <p:cNvPr id="45067" name="Object 11"/>
            <p:cNvGraphicFramePr>
              <a:graphicFrameLocks noChangeAspect="1"/>
            </p:cNvGraphicFramePr>
            <p:nvPr/>
          </p:nvGraphicFramePr>
          <p:xfrm>
            <a:off x="2047" y="2546"/>
            <a:ext cx="1361" cy="1057"/>
          </p:xfrm>
          <a:graphic>
            <a:graphicData uri="http://schemas.openxmlformats.org/presentationml/2006/ole">
              <mc:AlternateContent xmlns:mc="http://schemas.openxmlformats.org/markup-compatibility/2006">
                <mc:Choice xmlns:v="urn:schemas-microsoft-com:vml" Requires="v">
                  <p:oleObj spid="_x0000_s3093" name="" r:id="rId3" imgW="3790950" imgH="2943225" progId="MSPhotoEd.3">
                    <p:embed/>
                  </p:oleObj>
                </mc:Choice>
                <mc:Fallback>
                  <p:oleObj name="" r:id="rId3" imgW="3790950" imgH="2943225" progId="MSPhotoEd.3">
                    <p:embed/>
                    <p:pic>
                      <p:nvPicPr>
                        <p:cNvPr id="0" name="图片 3092"/>
                        <p:cNvPicPr/>
                        <p:nvPr/>
                      </p:nvPicPr>
                      <p:blipFill>
                        <a:blip r:embed="rId4"/>
                        <a:stretch>
                          <a:fillRect/>
                        </a:stretch>
                      </p:blipFill>
                      <p:spPr>
                        <a:xfrm>
                          <a:off x="2047" y="2546"/>
                          <a:ext cx="1361" cy="1057"/>
                        </a:xfrm>
                        <a:prstGeom prst="rect">
                          <a:avLst/>
                        </a:prstGeom>
                        <a:noFill/>
                        <a:ln w="38100">
                          <a:noFill/>
                          <a:miter/>
                        </a:ln>
                      </p:spPr>
                    </p:pic>
                  </p:oleObj>
                </mc:Fallback>
              </mc:AlternateContent>
            </a:graphicData>
          </a:graphic>
        </p:graphicFrame>
        <p:sp>
          <p:nvSpPr>
            <p:cNvPr id="45068" name="Text Box 12"/>
            <p:cNvSpPr txBox="1"/>
            <p:nvPr/>
          </p:nvSpPr>
          <p:spPr>
            <a:xfrm>
              <a:off x="2188" y="3648"/>
              <a:ext cx="884" cy="404"/>
            </a:xfrm>
            <a:prstGeom prst="rect">
              <a:avLst/>
            </a:prstGeom>
            <a:noFill/>
            <a:ln w="9525">
              <a:noFill/>
            </a:ln>
          </p:spPr>
          <p:txBody>
            <a:bodyPr anchor="t" anchorCtr="1">
              <a:spAutoFit/>
            </a:bodyPr>
            <a:p>
              <a:pPr>
                <a:spcBef>
                  <a:spcPct val="50000"/>
                </a:spcBef>
              </a:pPr>
              <a:r>
                <a:rPr lang="zh-CN" altLang="en-US" sz="1800" dirty="0">
                  <a:latin typeface="Arial" panose="020B0604020202020204" pitchFamily="34" charset="0"/>
                  <a:ea typeface="黑体" panose="02010609060101010101" pitchFamily="49" charset="-122"/>
                </a:rPr>
                <a:t>最短路径近似测地距离</a:t>
              </a:r>
              <a:endParaRPr lang="zh-CN" altLang="en-US" sz="1800" dirty="0">
                <a:latin typeface="Arial" panose="020B0604020202020204" pitchFamily="34" charset="0"/>
                <a:ea typeface="黑体" panose="02010609060101010101" pitchFamily="49" charset="-122"/>
              </a:endParaRPr>
            </a:p>
          </p:txBody>
        </p:sp>
      </p:grpSp>
      <p:grpSp>
        <p:nvGrpSpPr>
          <p:cNvPr id="5" name="Group 13"/>
          <p:cNvGrpSpPr/>
          <p:nvPr/>
        </p:nvGrpSpPr>
        <p:grpSpPr>
          <a:xfrm>
            <a:off x="6149975" y="3886200"/>
            <a:ext cx="2232025" cy="2438400"/>
            <a:chOff x="3874" y="2448"/>
            <a:chExt cx="1406" cy="1536"/>
          </a:xfrm>
        </p:grpSpPr>
        <p:graphicFrame>
          <p:nvGraphicFramePr>
            <p:cNvPr id="45070" name="Object 14"/>
            <p:cNvGraphicFramePr>
              <a:graphicFrameLocks noChangeAspect="1"/>
            </p:cNvGraphicFramePr>
            <p:nvPr/>
          </p:nvGraphicFramePr>
          <p:xfrm>
            <a:off x="3874" y="2448"/>
            <a:ext cx="1406" cy="1138"/>
          </p:xfrm>
          <a:graphic>
            <a:graphicData uri="http://schemas.openxmlformats.org/presentationml/2006/ole">
              <mc:AlternateContent xmlns:mc="http://schemas.openxmlformats.org/markup-compatibility/2006">
                <mc:Choice xmlns:v="urn:schemas-microsoft-com:vml" Requires="v">
                  <p:oleObj spid="_x0000_s3076" name="" r:id="rId5" imgW="3648075" imgH="2952750" progId="MSPhotoEd.3">
                    <p:embed/>
                  </p:oleObj>
                </mc:Choice>
                <mc:Fallback>
                  <p:oleObj name="" r:id="rId5" imgW="3648075" imgH="2952750" progId="MSPhotoEd.3">
                    <p:embed/>
                    <p:pic>
                      <p:nvPicPr>
                        <p:cNvPr id="0" name="图片 3075"/>
                        <p:cNvPicPr/>
                        <p:nvPr/>
                      </p:nvPicPr>
                      <p:blipFill>
                        <a:blip r:embed="rId6"/>
                        <a:stretch>
                          <a:fillRect/>
                        </a:stretch>
                      </p:blipFill>
                      <p:spPr>
                        <a:xfrm>
                          <a:off x="3874" y="2448"/>
                          <a:ext cx="1406" cy="1138"/>
                        </a:xfrm>
                        <a:prstGeom prst="rect">
                          <a:avLst/>
                        </a:prstGeom>
                        <a:noFill/>
                        <a:ln w="38100">
                          <a:noFill/>
                          <a:miter/>
                        </a:ln>
                      </p:spPr>
                    </p:pic>
                  </p:oleObj>
                </mc:Fallback>
              </mc:AlternateContent>
            </a:graphicData>
          </a:graphic>
        </p:graphicFrame>
        <p:sp>
          <p:nvSpPr>
            <p:cNvPr id="45071" name="Text Box 15"/>
            <p:cNvSpPr txBox="1"/>
            <p:nvPr/>
          </p:nvSpPr>
          <p:spPr>
            <a:xfrm>
              <a:off x="4080" y="3753"/>
              <a:ext cx="1056" cy="231"/>
            </a:xfrm>
            <a:prstGeom prst="rect">
              <a:avLst/>
            </a:prstGeom>
            <a:noFill/>
            <a:ln w="9525">
              <a:noFill/>
            </a:ln>
          </p:spPr>
          <p:txBody>
            <a:bodyPr anchor="t" anchorCtr="1">
              <a:spAutoFit/>
            </a:bodyPr>
            <a:p>
              <a:pPr>
                <a:spcBef>
                  <a:spcPct val="50000"/>
                </a:spcBef>
              </a:pPr>
              <a:r>
                <a:rPr lang="zh-CN" altLang="en-US" sz="1800" dirty="0">
                  <a:latin typeface="Arial" panose="020B0604020202020204" pitchFamily="34" charset="0"/>
                  <a:ea typeface="黑体" panose="02010609060101010101" pitchFamily="49" charset="-122"/>
                </a:rPr>
                <a:t>降维嵌入空间</a:t>
              </a:r>
              <a:endParaRPr lang="zh-CN" altLang="en-US" sz="1800" dirty="0">
                <a:latin typeface="Arial" panose="020B0604020202020204" pitchFamily="34" charset="0"/>
                <a:ea typeface="黑体" panose="02010609060101010101" pitchFamily="49" charset="-122"/>
              </a:endParaRPr>
            </a:p>
          </p:txBody>
        </p:sp>
      </p:grpSp>
      <p:sp>
        <p:nvSpPr>
          <p:cNvPr id="527376" name="AutoShape 16"/>
          <p:cNvSpPr/>
          <p:nvPr/>
        </p:nvSpPr>
        <p:spPr>
          <a:xfrm>
            <a:off x="2590800" y="4610339"/>
            <a:ext cx="378142" cy="721836"/>
          </a:xfrm>
          <a:prstGeom prst="rightArrow">
            <a:avLst>
              <a:gd name="adj1" fmla="val 50000"/>
              <a:gd name="adj2" fmla="val 25000"/>
            </a:avLst>
          </a:prstGeom>
          <a:solidFill>
            <a:srgbClr val="00CCFF"/>
          </a:solid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sp>
        <p:nvSpPr>
          <p:cNvPr id="527377" name="AutoShape 17"/>
          <p:cNvSpPr/>
          <p:nvPr/>
        </p:nvSpPr>
        <p:spPr>
          <a:xfrm>
            <a:off x="5549900" y="4610339"/>
            <a:ext cx="378142" cy="721836"/>
          </a:xfrm>
          <a:prstGeom prst="rightArrow">
            <a:avLst>
              <a:gd name="adj1" fmla="val 50000"/>
              <a:gd name="adj2" fmla="val 25000"/>
            </a:avLst>
          </a:prstGeom>
          <a:solidFill>
            <a:srgbClr val="00CCFF"/>
          </a:solid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363">
                                            <p:txEl>
                                              <p:charRg st="35" end="44"/>
                                            </p:txEl>
                                          </p:spTgt>
                                        </p:tgtEl>
                                        <p:attrNameLst>
                                          <p:attrName>style.visibility</p:attrName>
                                        </p:attrNameLst>
                                      </p:cBhvr>
                                      <p:to>
                                        <p:strVal val="visible"/>
                                      </p:to>
                                    </p:set>
                                    <p:animEffect transition="in" filter="dissolve">
                                      <p:cBhvr>
                                        <p:cTn id="7" dur="500"/>
                                        <p:tgtEl>
                                          <p:spTgt spid="527363">
                                            <p:txEl>
                                              <p:charRg st="35" end="4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27363">
                                            <p:txEl>
                                              <p:charRg st="44" end="64"/>
                                            </p:txEl>
                                          </p:spTgt>
                                        </p:tgtEl>
                                        <p:attrNameLst>
                                          <p:attrName>style.visibility</p:attrName>
                                        </p:attrNameLst>
                                      </p:cBhvr>
                                      <p:to>
                                        <p:strVal val="visible"/>
                                      </p:to>
                                    </p:set>
                                    <p:animEffect transition="in" filter="dissolve">
                                      <p:cBhvr>
                                        <p:cTn id="10" dur="500"/>
                                        <p:tgtEl>
                                          <p:spTgt spid="527363">
                                            <p:txEl>
                                              <p:charRg st="44" end="6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par>
                          <p:cTn id="16" fill="hold">
                            <p:stCondLst>
                              <p:cond delay="500"/>
                            </p:stCondLst>
                            <p:childTnLst>
                              <p:par>
                                <p:cTn id="17" presetID="17" presetClass="entr" presetSubtype="8" fill="hold" grpId="0" nodeType="afterEffect">
                                  <p:stCondLst>
                                    <p:cond delay="500"/>
                                  </p:stCondLst>
                                  <p:childTnLst>
                                    <p:set>
                                      <p:cBhvr>
                                        <p:cTn id="18" dur="1" fill="hold">
                                          <p:stCondLst>
                                            <p:cond delay="0"/>
                                          </p:stCondLst>
                                        </p:cTn>
                                        <p:tgtEl>
                                          <p:spTgt spid="527376"/>
                                        </p:tgtEl>
                                        <p:attrNameLst>
                                          <p:attrName>style.visibility</p:attrName>
                                        </p:attrNameLst>
                                      </p:cBhvr>
                                      <p:to>
                                        <p:strVal val="visible"/>
                                      </p:to>
                                    </p:set>
                                    <p:anim calcmode="lin" valueType="num">
                                      <p:cBhvr>
                                        <p:cTn id="19" dur="500" fill="hold"/>
                                        <p:tgtEl>
                                          <p:spTgt spid="527376"/>
                                        </p:tgtEl>
                                        <p:attrNameLst>
                                          <p:attrName>ppt_x</p:attrName>
                                        </p:attrNameLst>
                                      </p:cBhvr>
                                      <p:tavLst>
                                        <p:tav tm="0">
                                          <p:val>
                                            <p:strVal val="#ppt_x-#ppt_w/2"/>
                                          </p:val>
                                        </p:tav>
                                        <p:tav tm="100000">
                                          <p:val>
                                            <p:strVal val="#ppt_x"/>
                                          </p:val>
                                        </p:tav>
                                      </p:tavLst>
                                    </p:anim>
                                    <p:anim calcmode="lin" valueType="num">
                                      <p:cBhvr>
                                        <p:cTn id="20" dur="500" fill="hold"/>
                                        <p:tgtEl>
                                          <p:spTgt spid="527376"/>
                                        </p:tgtEl>
                                        <p:attrNameLst>
                                          <p:attrName>ppt_y</p:attrName>
                                        </p:attrNameLst>
                                      </p:cBhvr>
                                      <p:tavLst>
                                        <p:tav tm="0">
                                          <p:val>
                                            <p:strVal val="#ppt_y"/>
                                          </p:val>
                                        </p:tav>
                                        <p:tav tm="100000">
                                          <p:val>
                                            <p:strVal val="#ppt_y"/>
                                          </p:val>
                                        </p:tav>
                                      </p:tavLst>
                                    </p:anim>
                                    <p:anim calcmode="lin" valueType="num">
                                      <p:cBhvr>
                                        <p:cTn id="21" dur="500" fill="hold"/>
                                        <p:tgtEl>
                                          <p:spTgt spid="527376"/>
                                        </p:tgtEl>
                                        <p:attrNameLst>
                                          <p:attrName>ppt_w</p:attrName>
                                        </p:attrNameLst>
                                      </p:cBhvr>
                                      <p:tavLst>
                                        <p:tav tm="0">
                                          <p:val>
                                            <p:fltVal val="0.000000"/>
                                          </p:val>
                                        </p:tav>
                                        <p:tav tm="100000">
                                          <p:val>
                                            <p:strVal val="#ppt_w"/>
                                          </p:val>
                                        </p:tav>
                                      </p:tavLst>
                                    </p:anim>
                                    <p:anim calcmode="lin" valueType="num">
                                      <p:cBhvr>
                                        <p:cTn id="22" dur="500" fill="hold"/>
                                        <p:tgtEl>
                                          <p:spTgt spid="527376"/>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5" presetClass="entr" presetSubtype="1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heckerboard(across)">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27363">
                                            <p:txEl>
                                              <p:charRg st="64" end="69"/>
                                            </p:txEl>
                                          </p:spTgt>
                                        </p:tgtEl>
                                        <p:attrNameLst>
                                          <p:attrName>style.visibility</p:attrName>
                                        </p:attrNameLst>
                                      </p:cBhvr>
                                      <p:to>
                                        <p:strVal val="visible"/>
                                      </p:to>
                                    </p:set>
                                    <p:animEffect transition="in" filter="dissolve">
                                      <p:cBhvr>
                                        <p:cTn id="31" dur="500"/>
                                        <p:tgtEl>
                                          <p:spTgt spid="527363">
                                            <p:txEl>
                                              <p:charRg st="64" end="69"/>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527363">
                                            <p:txEl>
                                              <p:charRg st="69" end="96"/>
                                            </p:txEl>
                                          </p:spTgt>
                                        </p:tgtEl>
                                        <p:attrNameLst>
                                          <p:attrName>style.visibility</p:attrName>
                                        </p:attrNameLst>
                                      </p:cBhvr>
                                      <p:to>
                                        <p:strVal val="visible"/>
                                      </p:to>
                                    </p:set>
                                    <p:animEffect transition="in" filter="dissolve">
                                      <p:cBhvr>
                                        <p:cTn id="34" dur="500"/>
                                        <p:tgtEl>
                                          <p:spTgt spid="527363">
                                            <p:txEl>
                                              <p:charRg st="69" end="9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527377"/>
                                        </p:tgtEl>
                                        <p:attrNameLst>
                                          <p:attrName>style.visibility</p:attrName>
                                        </p:attrNameLst>
                                      </p:cBhvr>
                                      <p:to>
                                        <p:strVal val="visible"/>
                                      </p:to>
                                    </p:set>
                                    <p:anim calcmode="lin" valueType="num">
                                      <p:cBhvr>
                                        <p:cTn id="39" dur="500" fill="hold"/>
                                        <p:tgtEl>
                                          <p:spTgt spid="527377"/>
                                        </p:tgtEl>
                                        <p:attrNameLst>
                                          <p:attrName>ppt_x</p:attrName>
                                        </p:attrNameLst>
                                      </p:cBhvr>
                                      <p:tavLst>
                                        <p:tav tm="0">
                                          <p:val>
                                            <p:strVal val="#ppt_x-#ppt_w/2"/>
                                          </p:val>
                                        </p:tav>
                                        <p:tav tm="100000">
                                          <p:val>
                                            <p:strVal val="#ppt_x"/>
                                          </p:val>
                                        </p:tav>
                                      </p:tavLst>
                                    </p:anim>
                                    <p:anim calcmode="lin" valueType="num">
                                      <p:cBhvr>
                                        <p:cTn id="40" dur="500" fill="hold"/>
                                        <p:tgtEl>
                                          <p:spTgt spid="527377"/>
                                        </p:tgtEl>
                                        <p:attrNameLst>
                                          <p:attrName>ppt_y</p:attrName>
                                        </p:attrNameLst>
                                      </p:cBhvr>
                                      <p:tavLst>
                                        <p:tav tm="0">
                                          <p:val>
                                            <p:strVal val="#ppt_y"/>
                                          </p:val>
                                        </p:tav>
                                        <p:tav tm="100000">
                                          <p:val>
                                            <p:strVal val="#ppt_y"/>
                                          </p:val>
                                        </p:tav>
                                      </p:tavLst>
                                    </p:anim>
                                    <p:anim calcmode="lin" valueType="num">
                                      <p:cBhvr>
                                        <p:cTn id="41" dur="500" fill="hold"/>
                                        <p:tgtEl>
                                          <p:spTgt spid="527377"/>
                                        </p:tgtEl>
                                        <p:attrNameLst>
                                          <p:attrName>ppt_w</p:attrName>
                                        </p:attrNameLst>
                                      </p:cBhvr>
                                      <p:tavLst>
                                        <p:tav tm="0">
                                          <p:val>
                                            <p:fltVal val="0.000000"/>
                                          </p:val>
                                        </p:tav>
                                        <p:tav tm="100000">
                                          <p:val>
                                            <p:strVal val="#ppt_w"/>
                                          </p:val>
                                        </p:tav>
                                      </p:tavLst>
                                    </p:anim>
                                    <p:anim calcmode="lin" valueType="num">
                                      <p:cBhvr>
                                        <p:cTn id="42" dur="500" fill="hold"/>
                                        <p:tgtEl>
                                          <p:spTgt spid="527377"/>
                                        </p:tgtEl>
                                        <p:attrNameLst>
                                          <p:attrName>ppt_h</p:attrName>
                                        </p:attrNameLst>
                                      </p:cBhvr>
                                      <p:tavLst>
                                        <p:tav tm="0">
                                          <p:val>
                                            <p:strVal val="#ppt_h"/>
                                          </p:val>
                                        </p:tav>
                                        <p:tav tm="100000">
                                          <p:val>
                                            <p:strVal val="#ppt_h"/>
                                          </p:val>
                                        </p:tav>
                                      </p:tavLst>
                                    </p:anim>
                                  </p:childTnLst>
                                </p:cTn>
                              </p:par>
                            </p:childTnLst>
                          </p:cTn>
                        </p:par>
                        <p:par>
                          <p:cTn id="43" fill="hold">
                            <p:stCondLst>
                              <p:cond delay="500"/>
                            </p:stCondLst>
                            <p:childTnLst>
                              <p:par>
                                <p:cTn id="44" presetID="5" presetClass="entr" presetSubtype="1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checkerboard(across)">
                                      <p:cBhvr>
                                        <p:cTn id="46" dur="500"/>
                                        <p:tgtEl>
                                          <p:spTgt spid="5"/>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76" grpId="0" bldLvl="0" animBg="1"/>
      <p:bldP spid="52737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50178" name="Rectangle 3"/>
          <p:cNvSpPr>
            <a:spLocks noGrp="1"/>
          </p:cNvSpPr>
          <p:nvPr>
            <p:ph idx="4294967295"/>
          </p:nvPr>
        </p:nvSpPr>
        <p:spPr>
          <a:xfrm>
            <a:off x="914400" y="2057400"/>
            <a:ext cx="8229600" cy="4329430"/>
          </a:xfrm>
          <a:ln/>
        </p:spPr>
        <p:txBody>
          <a:bodyPr vert="horz" wrap="square" lIns="91440" tIns="45720" rIns="91440" bIns="45720" anchor="t" anchorCtr="0"/>
          <a:p>
            <a:pPr eaLnBrk="1" hangingPunct="1"/>
            <a:r>
              <a:rPr lang="zh-CN" altLang="en-US" b="1" dirty="0">
                <a:latin typeface="黑体" panose="02010609060101010101" pitchFamily="49" charset="-122"/>
              </a:rPr>
              <a:t>测地线</a:t>
            </a:r>
            <a:r>
              <a:rPr lang="en-US" altLang="zh-CN" b="1" dirty="0">
                <a:latin typeface="黑体" panose="02010609060101010101" pitchFamily="49" charset="-122"/>
              </a:rPr>
              <a:t>:</a:t>
            </a:r>
            <a:r>
              <a:rPr lang="en-US" altLang="zh-CN" dirty="0">
                <a:latin typeface="黑体" panose="02010609060101010101" pitchFamily="49" charset="-122"/>
              </a:rPr>
              <a:t> </a:t>
            </a:r>
            <a:r>
              <a:rPr lang="zh-CN" altLang="en-US" dirty="0">
                <a:latin typeface="黑体" panose="02010609060101010101" pitchFamily="49" charset="-122"/>
              </a:rPr>
              <a:t>流形上连接两个点的最短曲线</a:t>
            </a:r>
            <a:endParaRPr lang="zh-CN" altLang="en-US" dirty="0">
              <a:latin typeface="黑体" panose="02010609060101010101" pitchFamily="49" charset="-122"/>
            </a:endParaRPr>
          </a:p>
          <a:p>
            <a:pPr lvl="1" eaLnBrk="1" hangingPunct="1"/>
            <a:r>
              <a:rPr lang="zh-CN" altLang="en-US" dirty="0">
                <a:latin typeface="黑体" panose="02010609060101010101" pitchFamily="49" charset="-122"/>
              </a:rPr>
              <a:t>例如：球面上的测地线就是球面上的大圆弧</a:t>
            </a:r>
            <a:endParaRPr lang="zh-CN" altLang="en-US" dirty="0">
              <a:latin typeface="黑体" panose="02010609060101010101" pitchFamily="49" charset="-122"/>
            </a:endParaRPr>
          </a:p>
          <a:p>
            <a:pPr eaLnBrk="1" hangingPunct="1"/>
            <a:r>
              <a:rPr lang="zh-CN" altLang="en-US" b="1" dirty="0">
                <a:latin typeface="黑体" panose="02010609060101010101" pitchFamily="49" charset="-122"/>
              </a:rPr>
              <a:t>测地距离</a:t>
            </a:r>
            <a:r>
              <a:rPr lang="zh-CN" altLang="en-US" dirty="0">
                <a:latin typeface="黑体" panose="02010609060101010101" pitchFamily="49" charset="-122"/>
              </a:rPr>
              <a:t>：测地线的长度</a:t>
            </a:r>
            <a:endParaRPr lang="zh-CN" altLang="en-US" dirty="0">
              <a:latin typeface="黑体" panose="02010609060101010101" pitchFamily="49" charset="-122"/>
            </a:endParaRPr>
          </a:p>
        </p:txBody>
      </p:sp>
      <p:pic>
        <p:nvPicPr>
          <p:cNvPr id="50179" name="Picture 4" descr="gimg4400"/>
          <p:cNvPicPr>
            <a:picLocks noChangeAspect="1"/>
          </p:cNvPicPr>
          <p:nvPr/>
        </p:nvPicPr>
        <p:blipFill>
          <a:blip r:embed="rId1"/>
          <a:stretch>
            <a:fillRect/>
          </a:stretch>
        </p:blipFill>
        <p:spPr>
          <a:xfrm>
            <a:off x="2133600" y="4030663"/>
            <a:ext cx="4038600" cy="2370137"/>
          </a:xfrm>
          <a:prstGeom prst="rect">
            <a:avLst/>
          </a:prstGeom>
          <a:noFill/>
          <a:ln w="9525">
            <a:noFill/>
          </a:ln>
        </p:spPr>
      </p:pic>
      <p:grpSp>
        <p:nvGrpSpPr>
          <p:cNvPr id="2" name="Group 5"/>
          <p:cNvGrpSpPr/>
          <p:nvPr/>
        </p:nvGrpSpPr>
        <p:grpSpPr>
          <a:xfrm>
            <a:off x="3505200" y="4487863"/>
            <a:ext cx="1606550" cy="561975"/>
            <a:chOff x="2448" y="2928"/>
            <a:chExt cx="1012" cy="354"/>
          </a:xfrm>
        </p:grpSpPr>
        <p:grpSp>
          <p:nvGrpSpPr>
            <p:cNvPr id="50181" name="Group 6"/>
            <p:cNvGrpSpPr/>
            <p:nvPr/>
          </p:nvGrpSpPr>
          <p:grpSpPr>
            <a:xfrm>
              <a:off x="2448" y="2928"/>
              <a:ext cx="255" cy="339"/>
              <a:chOff x="2583" y="2597"/>
              <a:chExt cx="255" cy="339"/>
            </a:xfrm>
          </p:grpSpPr>
          <p:sp>
            <p:nvSpPr>
              <p:cNvPr id="50182" name="Oval 7"/>
              <p:cNvSpPr/>
              <p:nvPr/>
            </p:nvSpPr>
            <p:spPr>
              <a:xfrm>
                <a:off x="2655" y="2597"/>
                <a:ext cx="96" cy="96"/>
              </a:xfrm>
              <a:prstGeom prst="ellipse">
                <a:avLst/>
              </a:prstGeom>
              <a:solidFill>
                <a:srgbClr val="3333CC"/>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50183" name="Text Box 8"/>
              <p:cNvSpPr txBox="1"/>
              <p:nvPr/>
            </p:nvSpPr>
            <p:spPr>
              <a:xfrm>
                <a:off x="2583" y="2648"/>
                <a:ext cx="255" cy="288"/>
              </a:xfrm>
              <a:prstGeom prst="rect">
                <a:avLst/>
              </a:prstGeom>
              <a:noFill/>
              <a:ln w="9525">
                <a:noFill/>
              </a:ln>
            </p:spPr>
            <p:txBody>
              <a:bodyPr wrap="none" anchor="t" anchorCtr="0">
                <a:spAutoFit/>
              </a:bodyPr>
              <a:p>
                <a:pPr algn="ctr">
                  <a:spcBef>
                    <a:spcPct val="20000"/>
                  </a:spcBef>
                </a:pPr>
                <a:r>
                  <a:rPr lang="en-US" altLang="zh-CN" sz="2400" dirty="0">
                    <a:solidFill>
                      <a:schemeClr val="tx1"/>
                    </a:solidFill>
                    <a:latin typeface="Times New Roman" panose="02020603050405020304" pitchFamily="18" charset="0"/>
                    <a:ea typeface="宋体" panose="02010600030101010101" pitchFamily="2" charset="-122"/>
                  </a:rPr>
                  <a:t>A</a:t>
                </a:r>
                <a:endParaRPr lang="en-US" altLang="zh-CN" sz="2400" dirty="0">
                  <a:solidFill>
                    <a:schemeClr val="tx1"/>
                  </a:solidFill>
                  <a:latin typeface="Times New Roman" panose="02020603050405020304" pitchFamily="18" charset="0"/>
                  <a:ea typeface="宋体" panose="02010600030101010101" pitchFamily="2" charset="-122"/>
                </a:endParaRPr>
              </a:p>
            </p:txBody>
          </p:sp>
        </p:grpSp>
        <p:grpSp>
          <p:nvGrpSpPr>
            <p:cNvPr id="50184" name="Group 9"/>
            <p:cNvGrpSpPr/>
            <p:nvPr/>
          </p:nvGrpSpPr>
          <p:grpSpPr>
            <a:xfrm>
              <a:off x="3216" y="2928"/>
              <a:ext cx="244" cy="354"/>
              <a:chOff x="3648" y="2606"/>
              <a:chExt cx="244" cy="354"/>
            </a:xfrm>
          </p:grpSpPr>
          <p:sp>
            <p:nvSpPr>
              <p:cNvPr id="50185" name="Oval 10"/>
              <p:cNvSpPr/>
              <p:nvPr/>
            </p:nvSpPr>
            <p:spPr>
              <a:xfrm>
                <a:off x="3714" y="2606"/>
                <a:ext cx="96" cy="96"/>
              </a:xfrm>
              <a:prstGeom prst="ellipse">
                <a:avLst/>
              </a:prstGeom>
              <a:solidFill>
                <a:srgbClr val="3333CC"/>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50186" name="Text Box 11"/>
              <p:cNvSpPr txBox="1"/>
              <p:nvPr/>
            </p:nvSpPr>
            <p:spPr>
              <a:xfrm>
                <a:off x="3648" y="2672"/>
                <a:ext cx="244" cy="288"/>
              </a:xfrm>
              <a:prstGeom prst="rect">
                <a:avLst/>
              </a:prstGeom>
              <a:noFill/>
              <a:ln w="9525">
                <a:noFill/>
              </a:ln>
            </p:spPr>
            <p:txBody>
              <a:bodyPr wrap="none" anchor="t" anchorCtr="0">
                <a:spAutoFit/>
              </a:bodyPr>
              <a:p>
                <a:pPr algn="ctr">
                  <a:spcBef>
                    <a:spcPct val="20000"/>
                  </a:spcBef>
                </a:pPr>
                <a:r>
                  <a:rPr lang="en-US" altLang="zh-CN" sz="2400" dirty="0">
                    <a:solidFill>
                      <a:schemeClr val="tx1"/>
                    </a:solidFill>
                    <a:latin typeface="Times New Roman" panose="02020603050405020304" pitchFamily="18" charset="0"/>
                    <a:ea typeface="宋体" panose="02010600030101010101" pitchFamily="2" charset="-122"/>
                  </a:rPr>
                  <a:t>B</a:t>
                </a:r>
                <a:endParaRPr lang="en-US" altLang="zh-CN" sz="2400" dirty="0">
                  <a:solidFill>
                    <a:schemeClr val="tx1"/>
                  </a:solidFill>
                  <a:latin typeface="Times New Roman" panose="02020603050405020304" pitchFamily="18" charset="0"/>
                  <a:ea typeface="宋体" panose="02010600030101010101" pitchFamily="2" charset="-122"/>
                </a:endParaRPr>
              </a:p>
            </p:txBody>
          </p:sp>
        </p:grpSp>
      </p:grpSp>
      <p:sp>
        <p:nvSpPr>
          <p:cNvPr id="944140" name="Freeform 12"/>
          <p:cNvSpPr/>
          <p:nvPr/>
        </p:nvSpPr>
        <p:spPr>
          <a:xfrm>
            <a:off x="3733800" y="4411663"/>
            <a:ext cx="1143000" cy="152400"/>
          </a:xfrm>
          <a:custGeom>
            <a:avLst/>
            <a:gdLst/>
            <a:ahLst/>
            <a:cxnLst>
              <a:cxn ang="0">
                <a:pos x="0" y="2147483646"/>
              </a:cxn>
              <a:cxn ang="0">
                <a:pos x="2147483646" y="0"/>
              </a:cxn>
              <a:cxn ang="0">
                <a:pos x="2147483646" y="2147483646"/>
              </a:cxn>
            </a:cxnLst>
            <a:pathLst>
              <a:path w="1056" h="96">
                <a:moveTo>
                  <a:pt x="0" y="96"/>
                </a:moveTo>
                <a:cubicBezTo>
                  <a:pt x="200" y="48"/>
                  <a:pt x="400" y="0"/>
                  <a:pt x="576" y="0"/>
                </a:cubicBezTo>
                <a:cubicBezTo>
                  <a:pt x="752" y="0"/>
                  <a:pt x="976" y="80"/>
                  <a:pt x="1056" y="96"/>
                </a:cubicBezTo>
              </a:path>
            </a:pathLst>
          </a:custGeom>
          <a:noFill/>
          <a:ln w="50800" cap="flat" cmpd="sng">
            <a:solidFill>
              <a:srgbClr val="FF0000"/>
            </a:solidFill>
            <a:prstDash val="sysDot"/>
            <a:miter/>
            <a:headEnd type="none" w="med" len="med"/>
            <a:tailEnd type="none" w="med" len="med"/>
          </a:ln>
        </p:spPr>
        <p:txBody>
          <a:bodyPr/>
          <a:p>
            <a:endParaRPr lang="zh-CN" altLang="en-US"/>
          </a:p>
        </p:txBody>
      </p:sp>
      <p:sp>
        <p:nvSpPr>
          <p:cNvPr id="50189" name="Text Box 17"/>
          <p:cNvSpPr txBox="1"/>
          <p:nvPr/>
        </p:nvSpPr>
        <p:spPr>
          <a:xfrm>
            <a:off x="2627313" y="1214438"/>
            <a:ext cx="3505200" cy="706755"/>
          </a:xfrm>
          <a:prstGeom prst="rect">
            <a:avLst/>
          </a:prstGeom>
          <a:noFill/>
          <a:ln w="9525">
            <a:noFill/>
          </a:ln>
        </p:spPr>
        <p:txBody>
          <a:bodyPr anchor="t" anchorCtr="0">
            <a:spAutoFit/>
          </a:bodyPr>
          <a:p>
            <a:pPr algn="ctr" fontAlgn="t">
              <a:spcBef>
                <a:spcPct val="50000"/>
              </a:spcBef>
            </a:pPr>
            <a:r>
              <a:rPr lang="zh-CN" altLang="en-US" sz="4000" b="1" dirty="0">
                <a:solidFill>
                  <a:schemeClr val="tx1"/>
                </a:solidFill>
                <a:latin typeface="Times New Roman" panose="02020603050405020304" pitchFamily="18" charset="0"/>
                <a:ea typeface="宋体" panose="02010600030101010101" pitchFamily="2" charset="-122"/>
              </a:rPr>
              <a:t>测地距离</a:t>
            </a:r>
            <a:endParaRPr lang="zh-CN" altLang="en-US" sz="4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944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15035" y="1295400"/>
            <a:ext cx="6630670" cy="3853180"/>
          </a:xfrm>
          <a:prstGeom prst="rect">
            <a:avLst/>
          </a:prstGeom>
        </p:spPr>
      </p:pic>
      <p:pic>
        <p:nvPicPr>
          <p:cNvPr id="3" name="图片 2"/>
          <p:cNvPicPr>
            <a:picLocks noChangeAspect="1"/>
          </p:cNvPicPr>
          <p:nvPr/>
        </p:nvPicPr>
        <p:blipFill>
          <a:blip r:embed="rId2"/>
          <a:stretch>
            <a:fillRect/>
          </a:stretch>
        </p:blipFill>
        <p:spPr>
          <a:xfrm>
            <a:off x="915035" y="5257800"/>
            <a:ext cx="6544945" cy="690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635" y="1524000"/>
            <a:ext cx="7722870" cy="4331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11266"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从降维问题说起</a:t>
            </a:r>
            <a:endParaRPr lang="zh-CN" altLang="en-US" dirty="0"/>
          </a:p>
        </p:txBody>
      </p:sp>
      <p:sp>
        <p:nvSpPr>
          <p:cNvPr id="11267" name="Rectangle 3"/>
          <p:cNvSpPr>
            <a:spLocks noGrp="1"/>
          </p:cNvSpPr>
          <p:nvPr>
            <p:ph type="body" sz="half" idx="4294967295"/>
          </p:nvPr>
        </p:nvSpPr>
        <p:spPr>
          <a:xfrm>
            <a:off x="0" y="1484630"/>
            <a:ext cx="8218805" cy="4530725"/>
          </a:xfrm>
          <a:ln/>
        </p:spPr>
        <p:txBody>
          <a:bodyPr vert="horz" wrap="square" lIns="91440" tIns="45720" rIns="91440" bIns="45720" anchor="t" anchorCtr="0"/>
          <a:p>
            <a:pPr eaLnBrk="1" hangingPunct="1">
              <a:buClr>
                <a:schemeClr val="accent1"/>
              </a:buClr>
              <a:buSzTx/>
              <a:buFont typeface="Wingdings" panose="05000000000000000000" pitchFamily="2" charset="2"/>
            </a:pPr>
            <a:r>
              <a:rPr lang="zh-CN" altLang="en-US" sz="2800" dirty="0"/>
              <a:t>降维的动机</a:t>
            </a:r>
            <a:endParaRPr lang="zh-CN" altLang="en-US" sz="2800" dirty="0"/>
          </a:p>
          <a:p>
            <a:pPr lvl="1" eaLnBrk="1" hangingPunct="1">
              <a:buClr>
                <a:schemeClr val="accent1"/>
              </a:buClr>
              <a:buFont typeface="Wingdings" panose="05000000000000000000" pitchFamily="2" charset="2"/>
            </a:pPr>
            <a:r>
              <a:rPr lang="zh-CN" altLang="en-US" sz="2400" dirty="0"/>
              <a:t>原始观察空间中的样本具有极大的信息冗余</a:t>
            </a:r>
            <a:endParaRPr lang="zh-CN" altLang="en-US" sz="2400" dirty="0"/>
          </a:p>
          <a:p>
            <a:pPr lvl="1" eaLnBrk="1" hangingPunct="1">
              <a:buClr>
                <a:schemeClr val="accent1"/>
              </a:buClr>
              <a:buFont typeface="Wingdings" panose="05000000000000000000" pitchFamily="2" charset="2"/>
            </a:pPr>
            <a:r>
              <a:rPr lang="zh-CN" altLang="en-US" sz="2400" dirty="0"/>
              <a:t>样本的高维数引发分类器设计的“维数灾难”</a:t>
            </a:r>
            <a:endParaRPr lang="zh-CN" altLang="en-US" sz="2400" dirty="0"/>
          </a:p>
          <a:p>
            <a:pPr lvl="1" eaLnBrk="1" hangingPunct="1">
              <a:buClr>
                <a:schemeClr val="accent1"/>
              </a:buClr>
              <a:buFont typeface="Wingdings" panose="05000000000000000000" pitchFamily="2" charset="2"/>
            </a:pPr>
            <a:r>
              <a:rPr lang="zh-CN" altLang="en-US" sz="2400" dirty="0"/>
              <a:t>数据可视化、特征提取、分类与聚类等任务需求</a:t>
            </a:r>
            <a:endParaRPr lang="zh-CN" altLang="en-US" sz="2400" dirty="0"/>
          </a:p>
        </p:txBody>
      </p:sp>
      <p:sp>
        <p:nvSpPr>
          <p:cNvPr id="11268" name="Rectangle 4"/>
          <p:cNvSpPr/>
          <p:nvPr/>
        </p:nvSpPr>
        <p:spPr>
          <a:xfrm>
            <a:off x="0" y="2243773"/>
            <a:ext cx="309880" cy="39878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sp>
        <p:nvSpPr>
          <p:cNvPr id="11269" name="Rectangle 5"/>
          <p:cNvSpPr/>
          <p:nvPr/>
        </p:nvSpPr>
        <p:spPr>
          <a:xfrm>
            <a:off x="0" y="2343785"/>
            <a:ext cx="309880" cy="39878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sp>
        <p:nvSpPr>
          <p:cNvPr id="11270" name="Rectangle 6"/>
          <p:cNvSpPr/>
          <p:nvPr/>
        </p:nvSpPr>
        <p:spPr>
          <a:xfrm>
            <a:off x="0" y="-199390"/>
            <a:ext cx="309880" cy="39878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graphicFrame>
        <p:nvGraphicFramePr>
          <p:cNvPr id="690183" name="Object 7"/>
          <p:cNvGraphicFramePr>
            <a:graphicFrameLocks noChangeAspect="1"/>
          </p:cNvGraphicFramePr>
          <p:nvPr/>
        </p:nvGraphicFramePr>
        <p:xfrm>
          <a:off x="762000" y="4067175"/>
          <a:ext cx="3244850" cy="2181225"/>
        </p:xfrm>
        <a:graphic>
          <a:graphicData uri="http://schemas.openxmlformats.org/presentationml/2006/ole">
            <mc:AlternateContent xmlns:mc="http://schemas.openxmlformats.org/markup-compatibility/2006">
              <mc:Choice xmlns:v="urn:schemas-microsoft-com:vml" Requires="v">
                <p:oleObj spid="_x0000_s3077" name="" r:id="rId1" imgW="2934970" imgH="1978025" progId="Word.Picture.8">
                  <p:embed/>
                </p:oleObj>
              </mc:Choice>
              <mc:Fallback>
                <p:oleObj name="" r:id="rId1" imgW="2934970" imgH="1978025" progId="Word.Picture.8">
                  <p:embed/>
                  <p:pic>
                    <p:nvPicPr>
                      <p:cNvPr id="0" name="图片 3076"/>
                      <p:cNvPicPr/>
                      <p:nvPr/>
                    </p:nvPicPr>
                    <p:blipFill>
                      <a:blip r:embed="rId2"/>
                      <a:stretch>
                        <a:fillRect/>
                      </a:stretch>
                    </p:blipFill>
                    <p:spPr>
                      <a:xfrm>
                        <a:off x="762000" y="4067175"/>
                        <a:ext cx="3244850" cy="2181225"/>
                      </a:xfrm>
                      <a:prstGeom prst="rect">
                        <a:avLst/>
                      </a:prstGeom>
                      <a:noFill/>
                      <a:ln w="38100">
                        <a:noFill/>
                        <a:miter/>
                      </a:ln>
                    </p:spPr>
                  </p:pic>
                </p:oleObj>
              </mc:Fallback>
            </mc:AlternateContent>
          </a:graphicData>
        </a:graphic>
      </p:graphicFrame>
      <p:graphicFrame>
        <p:nvGraphicFramePr>
          <p:cNvPr id="690184" name="Object 8"/>
          <p:cNvGraphicFramePr>
            <a:graphicFrameLocks noChangeAspect="1"/>
          </p:cNvGraphicFramePr>
          <p:nvPr/>
        </p:nvGraphicFramePr>
        <p:xfrm>
          <a:off x="5486400" y="3609975"/>
          <a:ext cx="2749550" cy="2624138"/>
        </p:xfrm>
        <a:graphic>
          <a:graphicData uri="http://schemas.openxmlformats.org/presentationml/2006/ole">
            <mc:AlternateContent xmlns:mc="http://schemas.openxmlformats.org/markup-compatibility/2006">
              <mc:Choice xmlns:v="urn:schemas-microsoft-com:vml" Requires="v">
                <p:oleObj spid="_x0000_s3078" name="" r:id="rId3" imgW="2381885" imgH="2270760" progId="Word.Picture.8">
                  <p:embed/>
                </p:oleObj>
              </mc:Choice>
              <mc:Fallback>
                <p:oleObj name="" r:id="rId3" imgW="2381885" imgH="2270760" progId="Word.Picture.8">
                  <p:embed/>
                  <p:pic>
                    <p:nvPicPr>
                      <p:cNvPr id="0" name="图片 3077"/>
                      <p:cNvPicPr/>
                      <p:nvPr/>
                    </p:nvPicPr>
                    <p:blipFill>
                      <a:blip r:embed="rId4"/>
                      <a:stretch>
                        <a:fillRect/>
                      </a:stretch>
                    </p:blipFill>
                    <p:spPr>
                      <a:xfrm>
                        <a:off x="5486400" y="3609975"/>
                        <a:ext cx="2749550" cy="2624138"/>
                      </a:xfrm>
                      <a:prstGeom prst="rect">
                        <a:avLst/>
                      </a:prstGeom>
                      <a:noFill/>
                      <a:ln w="38100">
                        <a:noFill/>
                        <a:miter/>
                      </a:ln>
                    </p:spPr>
                  </p:pic>
                </p:oleObj>
              </mc:Fallback>
            </mc:AlternateContent>
          </a:graphicData>
        </a:graphic>
      </p:graphicFrame>
      <p:sp>
        <p:nvSpPr>
          <p:cNvPr id="690185" name="AutoShape 9"/>
          <p:cNvSpPr/>
          <p:nvPr/>
        </p:nvSpPr>
        <p:spPr>
          <a:xfrm>
            <a:off x="4067175" y="4917123"/>
            <a:ext cx="1343025" cy="398779"/>
          </a:xfrm>
          <a:prstGeom prst="chevron">
            <a:avLst>
              <a:gd name="adj" fmla="val 58392"/>
            </a:avLst>
          </a:prstGeom>
          <a:solidFill>
            <a:srgbClr val="CCFFFF"/>
          </a:solidFill>
          <a:ln w="28575" cap="flat" cmpd="sng">
            <a:solidFill>
              <a:srgbClr val="99CCFF"/>
            </a:solidFill>
            <a:prstDash val="solid"/>
            <a:miter/>
            <a:headEnd type="none" w="med" len="med"/>
            <a:tailEnd type="none" w="med" len="med"/>
          </a:ln>
        </p:spPr>
        <p:txBody>
          <a:bodyPr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graphicFrame>
        <p:nvGraphicFramePr>
          <p:cNvPr id="690186" name="Object 10"/>
          <p:cNvGraphicFramePr>
            <a:graphicFrameLocks noChangeAspect="1"/>
          </p:cNvGraphicFramePr>
          <p:nvPr/>
        </p:nvGraphicFramePr>
        <p:xfrm>
          <a:off x="1143000" y="3705225"/>
          <a:ext cx="3000375" cy="3028950"/>
        </p:xfrm>
        <a:graphic>
          <a:graphicData uri="http://schemas.openxmlformats.org/presentationml/2006/ole">
            <mc:AlternateContent xmlns:mc="http://schemas.openxmlformats.org/markup-compatibility/2006">
              <mc:Choice xmlns:v="urn:schemas-microsoft-com:vml" Requires="v">
                <p:oleObj spid="_x0000_s3076" name="" r:id="rId5" imgW="3837305" imgH="3883025" progId="Word.Picture.8">
                  <p:embed/>
                </p:oleObj>
              </mc:Choice>
              <mc:Fallback>
                <p:oleObj name="" r:id="rId5" imgW="3837305" imgH="3883025" progId="Word.Picture.8">
                  <p:embed/>
                  <p:pic>
                    <p:nvPicPr>
                      <p:cNvPr id="0" name="图片 3075"/>
                      <p:cNvPicPr/>
                      <p:nvPr/>
                    </p:nvPicPr>
                    <p:blipFill>
                      <a:blip r:embed="rId6"/>
                      <a:stretch>
                        <a:fillRect/>
                      </a:stretch>
                    </p:blipFill>
                    <p:spPr>
                      <a:xfrm>
                        <a:off x="1143000" y="3705225"/>
                        <a:ext cx="3000375" cy="3028950"/>
                      </a:xfrm>
                      <a:prstGeom prst="rect">
                        <a:avLst/>
                      </a:prstGeom>
                      <a:noFill/>
                      <a:ln w="38100">
                        <a:noFill/>
                        <a:miter/>
                      </a:ln>
                    </p:spPr>
                  </p:pic>
                </p:oleObj>
              </mc:Fallback>
            </mc:AlternateContent>
          </a:graphicData>
        </a:graphic>
      </p:graphicFrame>
      <p:sp>
        <p:nvSpPr>
          <p:cNvPr id="690187" name="AutoShape 11"/>
          <p:cNvSpPr/>
          <p:nvPr/>
        </p:nvSpPr>
        <p:spPr>
          <a:xfrm>
            <a:off x="3810000" y="4917123"/>
            <a:ext cx="1343025" cy="398779"/>
          </a:xfrm>
          <a:prstGeom prst="chevron">
            <a:avLst>
              <a:gd name="adj" fmla="val 58392"/>
            </a:avLst>
          </a:prstGeom>
          <a:solidFill>
            <a:srgbClr val="CCFFFF"/>
          </a:solidFill>
          <a:ln w="28575" cap="flat" cmpd="sng">
            <a:solidFill>
              <a:srgbClr val="99CCFF"/>
            </a:solidFill>
            <a:prstDash val="solid"/>
            <a:miter/>
            <a:headEnd type="none" w="med" len="med"/>
            <a:tailEnd type="none" w="med" len="med"/>
          </a:ln>
        </p:spPr>
        <p:txBody>
          <a:bodyPr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graphicFrame>
        <p:nvGraphicFramePr>
          <p:cNvPr id="690188" name="Object 12"/>
          <p:cNvGraphicFramePr>
            <a:graphicFrameLocks noChangeAspect="1"/>
          </p:cNvGraphicFramePr>
          <p:nvPr/>
        </p:nvGraphicFramePr>
        <p:xfrm>
          <a:off x="5314950" y="3581400"/>
          <a:ext cx="2305050" cy="3000375"/>
        </p:xfrm>
        <a:graphic>
          <a:graphicData uri="http://schemas.openxmlformats.org/presentationml/2006/ole">
            <mc:AlternateContent xmlns:mc="http://schemas.openxmlformats.org/markup-compatibility/2006">
              <mc:Choice xmlns:v="urn:schemas-microsoft-com:vml" Requires="v">
                <p:oleObj spid="_x0000_s3079" name="" r:id="rId7" imgW="2952115" imgH="3844925" progId="Word.Picture.8">
                  <p:embed/>
                </p:oleObj>
              </mc:Choice>
              <mc:Fallback>
                <p:oleObj name="" r:id="rId7" imgW="2952115" imgH="3844925" progId="Word.Picture.8">
                  <p:embed/>
                  <p:pic>
                    <p:nvPicPr>
                      <p:cNvPr id="0" name="图片 3078"/>
                      <p:cNvPicPr/>
                      <p:nvPr/>
                    </p:nvPicPr>
                    <p:blipFill>
                      <a:blip r:embed="rId8"/>
                      <a:stretch>
                        <a:fillRect/>
                      </a:stretch>
                    </p:blipFill>
                    <p:spPr>
                      <a:xfrm>
                        <a:off x="5314950" y="3581400"/>
                        <a:ext cx="2305050" cy="30003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0183"/>
                                        </p:tgtEl>
                                        <p:attrNameLst>
                                          <p:attrName>style.visibility</p:attrName>
                                        </p:attrNameLst>
                                      </p:cBhvr>
                                      <p:to>
                                        <p:strVal val="visible"/>
                                      </p:to>
                                    </p:set>
                                    <p:anim calcmode="lin" valueType="num">
                                      <p:cBhvr additive="base">
                                        <p:cTn id="7" dur="500" fill="hold"/>
                                        <p:tgtEl>
                                          <p:spTgt spid="690183"/>
                                        </p:tgtEl>
                                        <p:attrNameLst>
                                          <p:attrName>ppt_x</p:attrName>
                                        </p:attrNameLst>
                                      </p:cBhvr>
                                      <p:tavLst>
                                        <p:tav tm="0">
                                          <p:val>
                                            <p:strVal val="#ppt_x"/>
                                          </p:val>
                                        </p:tav>
                                        <p:tav tm="100000">
                                          <p:val>
                                            <p:strVal val="#ppt_x"/>
                                          </p:val>
                                        </p:tav>
                                      </p:tavLst>
                                    </p:anim>
                                    <p:anim calcmode="lin" valueType="num">
                                      <p:cBhvr additive="base">
                                        <p:cTn id="8" dur="500" fill="hold"/>
                                        <p:tgtEl>
                                          <p:spTgt spid="6901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690185"/>
                                        </p:tgtEl>
                                        <p:attrNameLst>
                                          <p:attrName>style.visibility</p:attrName>
                                        </p:attrNameLst>
                                      </p:cBhvr>
                                      <p:to>
                                        <p:strVal val="visible"/>
                                      </p:to>
                                    </p:set>
                                    <p:anim calcmode="lin" valueType="num">
                                      <p:cBhvr>
                                        <p:cTn id="13" dur="500" fill="hold"/>
                                        <p:tgtEl>
                                          <p:spTgt spid="690185"/>
                                        </p:tgtEl>
                                        <p:attrNameLst>
                                          <p:attrName>ppt_x</p:attrName>
                                        </p:attrNameLst>
                                      </p:cBhvr>
                                      <p:tavLst>
                                        <p:tav tm="0">
                                          <p:val>
                                            <p:strVal val="#ppt_x-#ppt_w/2"/>
                                          </p:val>
                                        </p:tav>
                                        <p:tav tm="100000">
                                          <p:val>
                                            <p:strVal val="#ppt_x"/>
                                          </p:val>
                                        </p:tav>
                                      </p:tavLst>
                                    </p:anim>
                                    <p:anim calcmode="lin" valueType="num">
                                      <p:cBhvr>
                                        <p:cTn id="14" dur="500" fill="hold"/>
                                        <p:tgtEl>
                                          <p:spTgt spid="690185"/>
                                        </p:tgtEl>
                                        <p:attrNameLst>
                                          <p:attrName>ppt_y</p:attrName>
                                        </p:attrNameLst>
                                      </p:cBhvr>
                                      <p:tavLst>
                                        <p:tav tm="0">
                                          <p:val>
                                            <p:strVal val="#ppt_y"/>
                                          </p:val>
                                        </p:tav>
                                        <p:tav tm="100000">
                                          <p:val>
                                            <p:strVal val="#ppt_y"/>
                                          </p:val>
                                        </p:tav>
                                      </p:tavLst>
                                    </p:anim>
                                    <p:anim calcmode="lin" valueType="num">
                                      <p:cBhvr>
                                        <p:cTn id="15" dur="500" fill="hold"/>
                                        <p:tgtEl>
                                          <p:spTgt spid="690185"/>
                                        </p:tgtEl>
                                        <p:attrNameLst>
                                          <p:attrName>ppt_w</p:attrName>
                                        </p:attrNameLst>
                                      </p:cBhvr>
                                      <p:tavLst>
                                        <p:tav tm="0">
                                          <p:val>
                                            <p:fltVal val="0.000000"/>
                                          </p:val>
                                        </p:tav>
                                        <p:tav tm="100000">
                                          <p:val>
                                            <p:strVal val="#ppt_w"/>
                                          </p:val>
                                        </p:tav>
                                      </p:tavLst>
                                    </p:anim>
                                    <p:anim calcmode="lin" valueType="num">
                                      <p:cBhvr>
                                        <p:cTn id="16" dur="500" fill="hold"/>
                                        <p:tgtEl>
                                          <p:spTgt spid="69018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690184"/>
                                        </p:tgtEl>
                                        <p:attrNameLst>
                                          <p:attrName>style.visibility</p:attrName>
                                        </p:attrNameLst>
                                      </p:cBhvr>
                                      <p:to>
                                        <p:strVal val="visible"/>
                                      </p:to>
                                    </p:set>
                                    <p:animEffect transition="in" filter="dissolve">
                                      <p:cBhvr>
                                        <p:cTn id="20" dur="500"/>
                                        <p:tgtEl>
                                          <p:spTgt spid="69018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xit" presetSubtype="26" fill="hold" nodeType="clickEffect">
                                  <p:stCondLst>
                                    <p:cond delay="0"/>
                                  </p:stCondLst>
                                  <p:childTnLst>
                                    <p:animEffect transition="out" filter="barn(inHorizontal)">
                                      <p:cBhvr>
                                        <p:cTn id="24" dur="500"/>
                                        <p:tgtEl>
                                          <p:spTgt spid="690183"/>
                                        </p:tgtEl>
                                      </p:cBhvr>
                                    </p:animEffect>
                                    <p:set>
                                      <p:cBhvr>
                                        <p:cTn id="25" dur="1" fill="hold">
                                          <p:stCondLst>
                                            <p:cond delay="499"/>
                                          </p:stCondLst>
                                        </p:cTn>
                                        <p:tgtEl>
                                          <p:spTgt spid="690183"/>
                                        </p:tgtEl>
                                        <p:attrNameLst>
                                          <p:attrName>style.visibility</p:attrName>
                                        </p:attrNameLst>
                                      </p:cBhvr>
                                      <p:to>
                                        <p:strVal val="hidden"/>
                                      </p:to>
                                    </p:set>
                                  </p:childTnLst>
                                </p:cTn>
                              </p:par>
                              <p:par>
                                <p:cTn id="26" presetID="16" presetClass="exit" presetSubtype="26" fill="hold" grpId="1" nodeType="withEffect">
                                  <p:stCondLst>
                                    <p:cond delay="0"/>
                                  </p:stCondLst>
                                  <p:childTnLst>
                                    <p:animEffect transition="out" filter="barn(inHorizontal)">
                                      <p:cBhvr>
                                        <p:cTn id="27" dur="500"/>
                                        <p:tgtEl>
                                          <p:spTgt spid="690185"/>
                                        </p:tgtEl>
                                      </p:cBhvr>
                                    </p:animEffect>
                                    <p:set>
                                      <p:cBhvr>
                                        <p:cTn id="28" dur="1" fill="hold">
                                          <p:stCondLst>
                                            <p:cond delay="499"/>
                                          </p:stCondLst>
                                        </p:cTn>
                                        <p:tgtEl>
                                          <p:spTgt spid="690185"/>
                                        </p:tgtEl>
                                        <p:attrNameLst>
                                          <p:attrName>style.visibility</p:attrName>
                                        </p:attrNameLst>
                                      </p:cBhvr>
                                      <p:to>
                                        <p:strVal val="hidden"/>
                                      </p:to>
                                    </p:set>
                                  </p:childTnLst>
                                </p:cTn>
                              </p:par>
                              <p:par>
                                <p:cTn id="29" presetID="16" presetClass="exit" presetSubtype="26" fill="hold" nodeType="withEffect">
                                  <p:stCondLst>
                                    <p:cond delay="0"/>
                                  </p:stCondLst>
                                  <p:childTnLst>
                                    <p:animEffect transition="out" filter="barn(inHorizontal)">
                                      <p:cBhvr>
                                        <p:cTn id="30" dur="500"/>
                                        <p:tgtEl>
                                          <p:spTgt spid="690184"/>
                                        </p:tgtEl>
                                      </p:cBhvr>
                                    </p:animEffect>
                                    <p:set>
                                      <p:cBhvr>
                                        <p:cTn id="31" dur="1" fill="hold">
                                          <p:stCondLst>
                                            <p:cond delay="499"/>
                                          </p:stCondLst>
                                        </p:cTn>
                                        <p:tgtEl>
                                          <p:spTgt spid="690184"/>
                                        </p:tgtEl>
                                        <p:attrNameLst>
                                          <p:attrName>style.visibility</p:attrName>
                                        </p:attrNameLst>
                                      </p:cBhvr>
                                      <p:to>
                                        <p:strVal val="hidden"/>
                                      </p:to>
                                    </p:set>
                                  </p:childTnLst>
                                </p:cTn>
                              </p:par>
                            </p:childTnLst>
                          </p:cTn>
                        </p:par>
                        <p:par>
                          <p:cTn id="32" fill="hold">
                            <p:stCondLst>
                              <p:cond delay="500"/>
                            </p:stCondLst>
                            <p:childTnLst>
                              <p:par>
                                <p:cTn id="33" presetID="6" presetClass="entr" presetSubtype="16" fill="hold" nodeType="afterEffect">
                                  <p:stCondLst>
                                    <p:cond delay="0"/>
                                  </p:stCondLst>
                                  <p:childTnLst>
                                    <p:set>
                                      <p:cBhvr>
                                        <p:cTn id="34" dur="1" fill="hold">
                                          <p:stCondLst>
                                            <p:cond delay="0"/>
                                          </p:stCondLst>
                                        </p:cTn>
                                        <p:tgtEl>
                                          <p:spTgt spid="690186"/>
                                        </p:tgtEl>
                                        <p:attrNameLst>
                                          <p:attrName>style.visibility</p:attrName>
                                        </p:attrNameLst>
                                      </p:cBhvr>
                                      <p:to>
                                        <p:strVal val="visible"/>
                                      </p:to>
                                    </p:set>
                                    <p:animEffect transition="in" filter="circle(in)">
                                      <p:cBhvr>
                                        <p:cTn id="35" dur="1000"/>
                                        <p:tgtEl>
                                          <p:spTgt spid="690186"/>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8" fill="hold" grpId="0" nodeType="clickEffect">
                                  <p:stCondLst>
                                    <p:cond delay="0"/>
                                  </p:stCondLst>
                                  <p:childTnLst>
                                    <p:set>
                                      <p:cBhvr>
                                        <p:cTn id="39" dur="1" fill="hold">
                                          <p:stCondLst>
                                            <p:cond delay="0"/>
                                          </p:stCondLst>
                                        </p:cTn>
                                        <p:tgtEl>
                                          <p:spTgt spid="690187"/>
                                        </p:tgtEl>
                                        <p:attrNameLst>
                                          <p:attrName>style.visibility</p:attrName>
                                        </p:attrNameLst>
                                      </p:cBhvr>
                                      <p:to>
                                        <p:strVal val="visible"/>
                                      </p:to>
                                    </p:set>
                                    <p:anim calcmode="lin" valueType="num">
                                      <p:cBhvr>
                                        <p:cTn id="40" dur="500" fill="hold"/>
                                        <p:tgtEl>
                                          <p:spTgt spid="690187"/>
                                        </p:tgtEl>
                                        <p:attrNameLst>
                                          <p:attrName>ppt_x</p:attrName>
                                        </p:attrNameLst>
                                      </p:cBhvr>
                                      <p:tavLst>
                                        <p:tav tm="0">
                                          <p:val>
                                            <p:strVal val="#ppt_x-#ppt_w/2"/>
                                          </p:val>
                                        </p:tav>
                                        <p:tav tm="100000">
                                          <p:val>
                                            <p:strVal val="#ppt_x"/>
                                          </p:val>
                                        </p:tav>
                                      </p:tavLst>
                                    </p:anim>
                                    <p:anim calcmode="lin" valueType="num">
                                      <p:cBhvr>
                                        <p:cTn id="41" dur="500" fill="hold"/>
                                        <p:tgtEl>
                                          <p:spTgt spid="690187"/>
                                        </p:tgtEl>
                                        <p:attrNameLst>
                                          <p:attrName>ppt_y</p:attrName>
                                        </p:attrNameLst>
                                      </p:cBhvr>
                                      <p:tavLst>
                                        <p:tav tm="0">
                                          <p:val>
                                            <p:strVal val="#ppt_y"/>
                                          </p:val>
                                        </p:tav>
                                        <p:tav tm="100000">
                                          <p:val>
                                            <p:strVal val="#ppt_y"/>
                                          </p:val>
                                        </p:tav>
                                      </p:tavLst>
                                    </p:anim>
                                    <p:anim calcmode="lin" valueType="num">
                                      <p:cBhvr>
                                        <p:cTn id="42" dur="500" fill="hold"/>
                                        <p:tgtEl>
                                          <p:spTgt spid="690187"/>
                                        </p:tgtEl>
                                        <p:attrNameLst>
                                          <p:attrName>ppt_w</p:attrName>
                                        </p:attrNameLst>
                                      </p:cBhvr>
                                      <p:tavLst>
                                        <p:tav tm="0">
                                          <p:val>
                                            <p:fltVal val="0.000000"/>
                                          </p:val>
                                        </p:tav>
                                        <p:tav tm="100000">
                                          <p:val>
                                            <p:strVal val="#ppt_w"/>
                                          </p:val>
                                        </p:tav>
                                      </p:tavLst>
                                    </p:anim>
                                    <p:anim calcmode="lin" valueType="num">
                                      <p:cBhvr>
                                        <p:cTn id="43" dur="500" fill="hold"/>
                                        <p:tgtEl>
                                          <p:spTgt spid="690187"/>
                                        </p:tgtEl>
                                        <p:attrNameLst>
                                          <p:attrName>ppt_h</p:attrName>
                                        </p:attrNameLst>
                                      </p:cBhvr>
                                      <p:tavLst>
                                        <p:tav tm="0">
                                          <p:val>
                                            <p:strVal val="#ppt_h"/>
                                          </p:val>
                                        </p:tav>
                                        <p:tav tm="100000">
                                          <p:val>
                                            <p:strVal val="#ppt_h"/>
                                          </p:val>
                                        </p:tav>
                                      </p:tavLst>
                                    </p:anim>
                                  </p:childTnLst>
                                </p:cTn>
                              </p:par>
                            </p:childTnLst>
                          </p:cTn>
                        </p:par>
                        <p:par>
                          <p:cTn id="44" fill="hold">
                            <p:stCondLst>
                              <p:cond delay="500"/>
                            </p:stCondLst>
                            <p:childTnLst>
                              <p:par>
                                <p:cTn id="45" presetID="13" presetClass="entr" presetSubtype="16" fill="hold" nodeType="afterEffect">
                                  <p:stCondLst>
                                    <p:cond delay="0"/>
                                  </p:stCondLst>
                                  <p:childTnLst>
                                    <p:set>
                                      <p:cBhvr>
                                        <p:cTn id="46" dur="1" fill="hold">
                                          <p:stCondLst>
                                            <p:cond delay="0"/>
                                          </p:stCondLst>
                                        </p:cTn>
                                        <p:tgtEl>
                                          <p:spTgt spid="690188"/>
                                        </p:tgtEl>
                                        <p:attrNameLst>
                                          <p:attrName>style.visibility</p:attrName>
                                        </p:attrNameLst>
                                      </p:cBhvr>
                                      <p:to>
                                        <p:strVal val="visible"/>
                                      </p:to>
                                    </p:set>
                                    <p:animEffect transition="in" filter="plus(in)">
                                      <p:cBhvr>
                                        <p:cTn id="47" dur="1000"/>
                                        <p:tgtEl>
                                          <p:spTgt spid="69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85" grpId="0" bldLvl="0" animBg="1"/>
      <p:bldP spid="690185" grpId="1" bldLvl="0" animBg="1"/>
      <p:bldP spid="69018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38835" y="838200"/>
            <a:ext cx="7847330" cy="53911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38835" y="1143000"/>
            <a:ext cx="7778115" cy="51600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46082" name="Text Box 2"/>
          <p:cNvSpPr txBox="1"/>
          <p:nvPr/>
        </p:nvSpPr>
        <p:spPr>
          <a:xfrm>
            <a:off x="2268538" y="1050925"/>
            <a:ext cx="4937125" cy="706755"/>
          </a:xfrm>
          <a:prstGeom prst="rect">
            <a:avLst/>
          </a:prstGeom>
          <a:noFill/>
          <a:ln w="9525">
            <a:noFill/>
          </a:ln>
        </p:spPr>
        <p:txBody>
          <a:bodyPr anchor="t" anchorCtr="0">
            <a:spAutoFit/>
          </a:bodyPr>
          <a:p>
            <a:pPr fontAlgn="t">
              <a:spcBef>
                <a:spcPct val="50000"/>
              </a:spcBef>
            </a:pPr>
            <a:r>
              <a:rPr lang="zh-CN" altLang="en-US" sz="4000" b="1" dirty="0">
                <a:solidFill>
                  <a:schemeClr val="tx1"/>
                </a:solidFill>
                <a:latin typeface="Times New Roman" panose="02020603050405020304" pitchFamily="18" charset="0"/>
                <a:ea typeface="宋体" panose="02010600030101010101" pitchFamily="2" charset="-122"/>
              </a:rPr>
              <a:t>多维尺度变换 </a:t>
            </a:r>
            <a:r>
              <a:rPr lang="en-US" altLang="zh-CN" sz="4000" b="1" dirty="0">
                <a:solidFill>
                  <a:schemeClr val="tx1"/>
                </a:solidFill>
                <a:latin typeface="Times New Roman" panose="02020603050405020304" pitchFamily="18" charset="0"/>
                <a:ea typeface="宋体" panose="02010600030101010101" pitchFamily="2" charset="-122"/>
              </a:rPr>
              <a:t>(MDS)</a:t>
            </a:r>
            <a:endParaRPr lang="en-US" altLang="zh-CN" sz="4000" b="1" dirty="0">
              <a:solidFill>
                <a:schemeClr val="tx1"/>
              </a:solidFill>
              <a:latin typeface="Times New Roman" panose="02020603050405020304" pitchFamily="18" charset="0"/>
              <a:ea typeface="宋体" panose="02010600030101010101" pitchFamily="2" charset="-122"/>
            </a:endParaRPr>
          </a:p>
        </p:txBody>
      </p:sp>
      <p:sp>
        <p:nvSpPr>
          <p:cNvPr id="46083" name="Text Box 3"/>
          <p:cNvSpPr txBox="1"/>
          <p:nvPr/>
        </p:nvSpPr>
        <p:spPr>
          <a:xfrm>
            <a:off x="900113" y="2062163"/>
            <a:ext cx="7993062" cy="3780790"/>
          </a:xfrm>
          <a:prstGeom prst="rect">
            <a:avLst/>
          </a:prstGeom>
          <a:noFill/>
          <a:ln w="9525">
            <a:noFill/>
          </a:ln>
        </p:spPr>
        <p:txBody>
          <a:bodyPr anchor="t" anchorCtr="0">
            <a:spAutoFit/>
          </a:bodyPr>
          <a:p>
            <a:pPr fontAlgn="t">
              <a:spcBef>
                <a:spcPct val="50000"/>
              </a:spcBef>
              <a:buClrTx/>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rPr>
              <a:t> MDS </a:t>
            </a:r>
            <a:r>
              <a:rPr lang="zh-CN" altLang="en-US" sz="2400" b="1" dirty="0">
                <a:solidFill>
                  <a:schemeClr val="tx1"/>
                </a:solidFill>
                <a:latin typeface="Times New Roman" panose="02020603050405020304" pitchFamily="18" charset="0"/>
                <a:ea typeface="宋体" panose="02010600030101010101" pitchFamily="2" charset="-122"/>
              </a:rPr>
              <a:t>是一种非监督的维数约简方法</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rPr>
              <a:t> MDS</a:t>
            </a:r>
            <a:r>
              <a:rPr lang="zh-CN" altLang="en-US" sz="2400" b="1" dirty="0">
                <a:solidFill>
                  <a:schemeClr val="tx1"/>
                </a:solidFill>
                <a:latin typeface="Times New Roman" panose="02020603050405020304" pitchFamily="18" charset="0"/>
                <a:ea typeface="宋体" panose="02010600030101010101" pitchFamily="2" charset="-122"/>
              </a:rPr>
              <a:t>的基本思想</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约简后低维空间中任意两点间的距离</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应该与它们在原高维空间中的</a:t>
            </a:r>
            <a:r>
              <a:rPr lang="zh-CN" altLang="en-US" sz="2400" b="1" dirty="0">
                <a:latin typeface="Times New Roman" panose="02020603050405020304" pitchFamily="18" charset="0"/>
                <a:ea typeface="宋体" panose="02010600030101010101" pitchFamily="2" charset="-122"/>
              </a:rPr>
              <a:t>距离相同</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rPr>
              <a:t> MDS</a:t>
            </a:r>
            <a:r>
              <a:rPr lang="zh-CN" altLang="en-US" sz="2400" b="1" dirty="0">
                <a:solidFill>
                  <a:schemeClr val="tx1"/>
                </a:solidFill>
                <a:latin typeface="Times New Roman" panose="02020603050405020304" pitchFamily="18" charset="0"/>
                <a:ea typeface="宋体" panose="02010600030101010101" pitchFamily="2" charset="-122"/>
              </a:rPr>
              <a:t>的求解</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通过适当定义准则函数来体现在低维空间</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中对高维距离的重建误差</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对准则函数用梯度下降法求解</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对于某些特殊的距离可以推导出解析解法</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endParaRPr lang="en-US" altLang="zh-CN" sz="24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51202" name="Text Box 2"/>
          <p:cNvSpPr txBox="1"/>
          <p:nvPr/>
        </p:nvSpPr>
        <p:spPr>
          <a:xfrm>
            <a:off x="2438400" y="1127125"/>
            <a:ext cx="4419600" cy="706755"/>
          </a:xfrm>
          <a:prstGeom prst="rect">
            <a:avLst/>
          </a:prstGeom>
          <a:noFill/>
          <a:ln w="9525">
            <a:noFill/>
          </a:ln>
        </p:spPr>
        <p:txBody>
          <a:bodyPr anchor="t" anchorCtr="0">
            <a:spAutoFit/>
          </a:bodyPr>
          <a:p>
            <a:pPr fontAlgn="t">
              <a:spcBef>
                <a:spcPct val="50000"/>
              </a:spcBef>
            </a:pPr>
            <a:r>
              <a:rPr lang="en-US" altLang="zh-CN" sz="4000" b="1" dirty="0">
                <a:solidFill>
                  <a:schemeClr val="tx1"/>
                </a:solidFill>
                <a:latin typeface="Times New Roman" panose="02020603050405020304" pitchFamily="18" charset="0"/>
                <a:ea typeface="宋体" panose="02010600030101010101" pitchFamily="2" charset="-122"/>
              </a:rPr>
              <a:t>ISOMAP</a:t>
            </a:r>
            <a:r>
              <a:rPr lang="zh-CN" altLang="en-US" sz="4000" b="1" dirty="0">
                <a:solidFill>
                  <a:schemeClr val="tx1"/>
                </a:solidFill>
                <a:latin typeface="Times New Roman" panose="02020603050405020304" pitchFamily="18" charset="0"/>
                <a:ea typeface="宋体" panose="02010600030101010101" pitchFamily="2" charset="-122"/>
              </a:rPr>
              <a:t>算法流程</a:t>
            </a:r>
            <a:endParaRPr lang="zh-CN" altLang="en-US" sz="4000" b="1" dirty="0">
              <a:solidFill>
                <a:schemeClr val="tx1"/>
              </a:solidFill>
              <a:latin typeface="Times New Roman" panose="02020603050405020304" pitchFamily="18" charset="0"/>
              <a:ea typeface="宋体" panose="02010600030101010101" pitchFamily="2" charset="-122"/>
            </a:endParaRPr>
          </a:p>
        </p:txBody>
      </p:sp>
      <p:sp>
        <p:nvSpPr>
          <p:cNvPr id="51203" name="Text Box 3"/>
          <p:cNvSpPr txBox="1"/>
          <p:nvPr/>
        </p:nvSpPr>
        <p:spPr>
          <a:xfrm>
            <a:off x="990600" y="2124075"/>
            <a:ext cx="7239000" cy="2489835"/>
          </a:xfrm>
          <a:prstGeom prst="rect">
            <a:avLst/>
          </a:prstGeom>
          <a:noFill/>
          <a:ln w="9525">
            <a:noFill/>
          </a:ln>
        </p:spPr>
        <p:txBody>
          <a:bodyPr anchor="t" anchorCtr="0">
            <a:spAutoFit/>
          </a:bodyPr>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1 </a:t>
            </a:r>
            <a:r>
              <a:rPr lang="zh-CN" altLang="en-US" sz="2400" b="1" dirty="0">
                <a:solidFill>
                  <a:schemeClr val="tx1"/>
                </a:solidFill>
                <a:latin typeface="Times New Roman" panose="02020603050405020304" pitchFamily="18" charset="0"/>
                <a:ea typeface="宋体" panose="02010600030101010101" pitchFamily="2" charset="-122"/>
              </a:rPr>
              <a:t>计算每个点的近邻点 </a:t>
            </a:r>
            <a:r>
              <a:rPr lang="en-US" altLang="zh-CN" sz="2400" b="1" dirty="0">
                <a:solidFill>
                  <a:schemeClr val="tx1"/>
                </a:solidFill>
                <a:latin typeface="Times New Roman" panose="02020603050405020304" pitchFamily="18" charset="0"/>
                <a:ea typeface="宋体" panose="02010600030101010101" pitchFamily="2" charset="-122"/>
              </a:rPr>
              <a:t>(</a:t>
            </a:r>
            <a:r>
              <a:rPr lang="zh-CN" altLang="en-US" sz="2400" b="1" dirty="0">
                <a:solidFill>
                  <a:schemeClr val="tx1"/>
                </a:solidFill>
                <a:latin typeface="Times New Roman" panose="02020603050405020304" pitchFamily="18" charset="0"/>
                <a:ea typeface="宋体" panose="02010600030101010101" pitchFamily="2" charset="-122"/>
              </a:rPr>
              <a:t>用</a:t>
            </a:r>
            <a:r>
              <a:rPr lang="en-US" altLang="zh-CN" sz="2400" b="1" dirty="0">
                <a:solidFill>
                  <a:schemeClr val="tx1"/>
                </a:solidFill>
                <a:latin typeface="Times New Roman" panose="02020603050405020304" pitchFamily="18" charset="0"/>
                <a:ea typeface="宋体" panose="02010600030101010101" pitchFamily="2" charset="-122"/>
              </a:rPr>
              <a:t>K</a:t>
            </a:r>
            <a:r>
              <a:rPr lang="zh-CN" altLang="en-US" sz="2400" b="1" dirty="0">
                <a:solidFill>
                  <a:schemeClr val="tx1"/>
                </a:solidFill>
                <a:latin typeface="Times New Roman" panose="02020603050405020304" pitchFamily="18" charset="0"/>
                <a:ea typeface="宋体" panose="02010600030101010101" pitchFamily="2" charset="-122"/>
              </a:rPr>
              <a:t>近邻或    邻域</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2 </a:t>
            </a:r>
            <a:r>
              <a:rPr lang="zh-CN" altLang="en-US" sz="2400" b="1" dirty="0">
                <a:solidFill>
                  <a:schemeClr val="tx1"/>
                </a:solidFill>
                <a:latin typeface="Times New Roman" panose="02020603050405020304" pitchFamily="18" charset="0"/>
                <a:ea typeface="宋体" panose="02010600030101010101" pitchFamily="2" charset="-122"/>
              </a:rPr>
              <a:t>在样本集上定义一个赋权无向图  如果     和     互为近邻点</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则边的权值为</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 </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  </a:t>
            </a:r>
            <a:endParaRPr lang="en-US" altLang="zh-CN" sz="2400" b="1" dirty="0">
              <a:solidFill>
                <a:schemeClr val="tx1"/>
              </a:solidFill>
              <a:latin typeface="Times New Roman" panose="02020603050405020304" pitchFamily="18" charset="0"/>
              <a:ea typeface="宋体" panose="02010600030101010101" pitchFamily="2" charset="-122"/>
            </a:endParaRPr>
          </a:p>
        </p:txBody>
      </p:sp>
      <p:graphicFrame>
        <p:nvGraphicFramePr>
          <p:cNvPr id="51204" name="Object 4"/>
          <p:cNvGraphicFramePr>
            <a:graphicFrameLocks noChangeAspect="1"/>
          </p:cNvGraphicFramePr>
          <p:nvPr/>
        </p:nvGraphicFramePr>
        <p:xfrm>
          <a:off x="5729288" y="2232025"/>
          <a:ext cx="277812" cy="304800"/>
        </p:xfrm>
        <a:graphic>
          <a:graphicData uri="http://schemas.openxmlformats.org/presentationml/2006/ole">
            <mc:AlternateContent xmlns:mc="http://schemas.openxmlformats.org/markup-compatibility/2006">
              <mc:Choice xmlns:v="urn:schemas-microsoft-com:vml" Requires="v">
                <p:oleObj spid="_x0000_s3112" name="" r:id="rId1" imgW="99060" imgH="109855" progId="Equation.3">
                  <p:embed/>
                </p:oleObj>
              </mc:Choice>
              <mc:Fallback>
                <p:oleObj name="" r:id="rId1" imgW="99060" imgH="109855" progId="Equation.3">
                  <p:embed/>
                  <p:pic>
                    <p:nvPicPr>
                      <p:cNvPr id="0" name="图片 3111"/>
                      <p:cNvPicPr/>
                      <p:nvPr/>
                    </p:nvPicPr>
                    <p:blipFill>
                      <a:blip r:embed="rId2">
                        <a:clrChange>
                          <a:clrFrom>
                            <a:srgbClr val="000000"/>
                          </a:clrFrom>
                          <a:clrTo>
                            <a:srgbClr val="000000"/>
                          </a:clrTo>
                        </a:clrChange>
                      </a:blip>
                      <a:stretch>
                        <a:fillRect/>
                      </a:stretch>
                    </p:blipFill>
                    <p:spPr>
                      <a:xfrm>
                        <a:off x="5729288" y="2232025"/>
                        <a:ext cx="277812" cy="304800"/>
                      </a:xfrm>
                      <a:prstGeom prst="rect">
                        <a:avLst/>
                      </a:prstGeom>
                      <a:noFill/>
                      <a:ln w="38100">
                        <a:noFill/>
                        <a:miter/>
                      </a:ln>
                    </p:spPr>
                  </p:pic>
                </p:oleObj>
              </mc:Fallback>
            </mc:AlternateContent>
          </a:graphicData>
        </a:graphic>
      </p:graphicFrame>
      <p:graphicFrame>
        <p:nvGraphicFramePr>
          <p:cNvPr id="51205" name="Object 5"/>
          <p:cNvGraphicFramePr>
            <a:graphicFrameLocks noChangeAspect="1"/>
          </p:cNvGraphicFramePr>
          <p:nvPr/>
        </p:nvGraphicFramePr>
        <p:xfrm>
          <a:off x="4140200" y="3038475"/>
          <a:ext cx="1141413" cy="461963"/>
        </p:xfrm>
        <a:graphic>
          <a:graphicData uri="http://schemas.openxmlformats.org/presentationml/2006/ole">
            <mc:AlternateContent xmlns:mc="http://schemas.openxmlformats.org/markup-compatibility/2006">
              <mc:Choice xmlns:v="urn:schemas-microsoft-com:vml" Requires="v">
                <p:oleObj spid="_x0000_s3116" name="" r:id="rId3" imgW="451485" imgH="176530" progId="Equation.3">
                  <p:embed/>
                </p:oleObj>
              </mc:Choice>
              <mc:Fallback>
                <p:oleObj name="" r:id="rId3" imgW="451485" imgH="176530" progId="Equation.3">
                  <p:embed/>
                  <p:pic>
                    <p:nvPicPr>
                      <p:cNvPr id="0" name="图片 3115"/>
                      <p:cNvPicPr/>
                      <p:nvPr/>
                    </p:nvPicPr>
                    <p:blipFill>
                      <a:blip r:embed="rId4">
                        <a:clrChange>
                          <a:clrFrom>
                            <a:srgbClr val="000000"/>
                          </a:clrFrom>
                          <a:clrTo>
                            <a:srgbClr val="000000"/>
                          </a:clrTo>
                        </a:clrChange>
                      </a:blip>
                      <a:stretch>
                        <a:fillRect/>
                      </a:stretch>
                    </p:blipFill>
                    <p:spPr>
                      <a:xfrm>
                        <a:off x="4140200" y="3038475"/>
                        <a:ext cx="1141413" cy="461963"/>
                      </a:xfrm>
                      <a:prstGeom prst="rect">
                        <a:avLst/>
                      </a:prstGeom>
                      <a:noFill/>
                      <a:ln w="38100">
                        <a:noFill/>
                        <a:miter/>
                      </a:ln>
                    </p:spPr>
                  </p:pic>
                </p:oleObj>
              </mc:Fallback>
            </mc:AlternateContent>
          </a:graphicData>
        </a:graphic>
      </p:graphicFrame>
      <p:graphicFrame>
        <p:nvGraphicFramePr>
          <p:cNvPr id="51206" name="Object 7"/>
          <p:cNvGraphicFramePr>
            <a:graphicFrameLocks noChangeAspect="1"/>
          </p:cNvGraphicFramePr>
          <p:nvPr/>
        </p:nvGraphicFramePr>
        <p:xfrm>
          <a:off x="7100888" y="2779713"/>
          <a:ext cx="393700" cy="442912"/>
        </p:xfrm>
        <a:graphic>
          <a:graphicData uri="http://schemas.openxmlformats.org/presentationml/2006/ole">
            <mc:AlternateContent xmlns:mc="http://schemas.openxmlformats.org/markup-compatibility/2006">
              <mc:Choice xmlns:v="urn:schemas-microsoft-com:vml" Requires="v">
                <p:oleObj spid="_x0000_s3113" name="" r:id="rId5" imgW="176530" imgH="198120" progId="Equation.3">
                  <p:embed/>
                </p:oleObj>
              </mc:Choice>
              <mc:Fallback>
                <p:oleObj name="" r:id="rId5" imgW="176530" imgH="198120" progId="Equation.3">
                  <p:embed/>
                  <p:pic>
                    <p:nvPicPr>
                      <p:cNvPr id="0" name="图片 3112"/>
                      <p:cNvPicPr/>
                      <p:nvPr/>
                    </p:nvPicPr>
                    <p:blipFill>
                      <a:blip r:embed="rId6">
                        <a:clrChange>
                          <a:clrFrom>
                            <a:srgbClr val="000000"/>
                          </a:clrFrom>
                          <a:clrTo>
                            <a:srgbClr val="000000"/>
                          </a:clrTo>
                        </a:clrChange>
                      </a:blip>
                      <a:stretch>
                        <a:fillRect/>
                      </a:stretch>
                    </p:blipFill>
                    <p:spPr>
                      <a:xfrm>
                        <a:off x="7100888" y="2779713"/>
                        <a:ext cx="393700" cy="442912"/>
                      </a:xfrm>
                      <a:prstGeom prst="rect">
                        <a:avLst/>
                      </a:prstGeom>
                      <a:noFill/>
                      <a:ln w="38100">
                        <a:noFill/>
                        <a:miter/>
                      </a:ln>
                    </p:spPr>
                  </p:pic>
                </p:oleObj>
              </mc:Fallback>
            </mc:AlternateContent>
          </a:graphicData>
        </a:graphic>
      </p:graphicFrame>
      <p:graphicFrame>
        <p:nvGraphicFramePr>
          <p:cNvPr id="51207" name="Object 8"/>
          <p:cNvGraphicFramePr>
            <a:graphicFrameLocks noChangeAspect="1"/>
          </p:cNvGraphicFramePr>
          <p:nvPr/>
        </p:nvGraphicFramePr>
        <p:xfrm>
          <a:off x="6372225" y="2765425"/>
          <a:ext cx="347663" cy="419100"/>
        </p:xfrm>
        <a:graphic>
          <a:graphicData uri="http://schemas.openxmlformats.org/presentationml/2006/ole">
            <mc:AlternateContent xmlns:mc="http://schemas.openxmlformats.org/markup-compatibility/2006">
              <mc:Choice xmlns:v="urn:schemas-microsoft-com:vml" Requires="v">
                <p:oleObj spid="_x0000_s3114" name="" r:id="rId7" imgW="154305" imgH="187325" progId="Equation.3">
                  <p:embed/>
                </p:oleObj>
              </mc:Choice>
              <mc:Fallback>
                <p:oleObj name="" r:id="rId7" imgW="154305" imgH="187325" progId="Equation.3">
                  <p:embed/>
                  <p:pic>
                    <p:nvPicPr>
                      <p:cNvPr id="0" name="图片 3113"/>
                      <p:cNvPicPr/>
                      <p:nvPr/>
                    </p:nvPicPr>
                    <p:blipFill>
                      <a:blip r:embed="rId8">
                        <a:clrChange>
                          <a:clrFrom>
                            <a:srgbClr val="000000"/>
                          </a:clrFrom>
                          <a:clrTo>
                            <a:srgbClr val="000000"/>
                          </a:clrTo>
                        </a:clrChange>
                      </a:blip>
                      <a:stretch>
                        <a:fillRect/>
                      </a:stretch>
                    </p:blipFill>
                    <p:spPr>
                      <a:xfrm>
                        <a:off x="6372225" y="2765425"/>
                        <a:ext cx="347663" cy="419100"/>
                      </a:xfrm>
                      <a:prstGeom prst="rect">
                        <a:avLst/>
                      </a:prstGeom>
                      <a:noFill/>
                      <a:ln w="38100">
                        <a:noFill/>
                        <a:miter/>
                      </a:ln>
                    </p:spPr>
                  </p:pic>
                </p:oleObj>
              </mc:Fallback>
            </mc:AlternateContent>
          </a:graphicData>
        </a:graphic>
      </p:graphicFrame>
      <p:graphicFrame>
        <p:nvGraphicFramePr>
          <p:cNvPr id="51208" name="Object 9"/>
          <p:cNvGraphicFramePr>
            <a:graphicFrameLocks noChangeAspect="1"/>
          </p:cNvGraphicFramePr>
          <p:nvPr/>
        </p:nvGraphicFramePr>
        <p:xfrm>
          <a:off x="4529138" y="3495675"/>
          <a:ext cx="114300" cy="215900"/>
        </p:xfrm>
        <a:graphic>
          <a:graphicData uri="http://schemas.openxmlformats.org/presentationml/2006/ole">
            <mc:AlternateContent xmlns:mc="http://schemas.openxmlformats.org/markup-compatibility/2006">
              <mc:Choice xmlns:v="urn:schemas-microsoft-com:vml" Requires="v">
                <p:oleObj spid="_x0000_s3110" name="" r:id="rId9" imgW="114300" imgH="215900" progId="Equation.3">
                  <p:embed/>
                </p:oleObj>
              </mc:Choice>
              <mc:Fallback>
                <p:oleObj name="" r:id="rId9" imgW="114300" imgH="215900" progId="Equation.3">
                  <p:embed/>
                  <p:pic>
                    <p:nvPicPr>
                      <p:cNvPr id="0" name="图片 3109"/>
                      <p:cNvPicPr/>
                      <p:nvPr/>
                    </p:nvPicPr>
                    <p:blipFill>
                      <a:blip r:embed="rId10"/>
                      <a:stretch>
                        <a:fillRect/>
                      </a:stretch>
                    </p:blipFill>
                    <p:spPr>
                      <a:xfrm>
                        <a:off x="4529138" y="3495675"/>
                        <a:ext cx="114300" cy="215900"/>
                      </a:xfrm>
                      <a:prstGeom prst="rect">
                        <a:avLst/>
                      </a:prstGeom>
                      <a:noFill/>
                      <a:ln w="38100">
                        <a:noFill/>
                        <a:miter/>
                      </a:ln>
                    </p:spPr>
                  </p:pic>
                </p:oleObj>
              </mc:Fallback>
            </mc:AlternateContent>
          </a:graphicData>
        </a:graphic>
      </p:graphicFrame>
      <p:sp>
        <p:nvSpPr>
          <p:cNvPr id="51209" name="文本框 2"/>
          <p:cNvSpPr txBox="1"/>
          <p:nvPr/>
        </p:nvSpPr>
        <p:spPr>
          <a:xfrm>
            <a:off x="1050925" y="3921125"/>
            <a:ext cx="7040563" cy="163004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 </a:t>
            </a:r>
            <a:r>
              <a:rPr lang="zh-CN" altLang="en-US">
                <a:latin typeface="Times New Roman" panose="02020603050405020304" pitchFamily="18" charset="0"/>
                <a:ea typeface="宋体" panose="02010600030101010101" pitchFamily="2" charset="-122"/>
              </a:rPr>
              <a:t>基于输入空间</a:t>
            </a:r>
            <a:r>
              <a:rPr lang="zh-CN" altLang="en-US" i="1">
                <a:latin typeface="Times New Roman" panose="02020603050405020304" pitchFamily="18" charset="0"/>
                <a:ea typeface="宋体" panose="02010600030101010101" pitchFamily="2" charset="-122"/>
              </a:rPr>
              <a:t>X</a:t>
            </a:r>
            <a:r>
              <a:rPr lang="zh-CN" altLang="en-US">
                <a:latin typeface="Times New Roman" panose="02020603050405020304" pitchFamily="18" charset="0"/>
                <a:ea typeface="宋体" panose="02010600030101010101" pitchFamily="2" charset="-122"/>
              </a:rPr>
              <a:t>中流形</a:t>
            </a:r>
            <a:r>
              <a:rPr lang="en-US" altLang="zh-CN" i="1">
                <a:latin typeface="Times New Roman" panose="02020603050405020304" pitchFamily="18" charset="0"/>
                <a:ea typeface="宋体" panose="02010600030101010101" pitchFamily="2" charset="-122"/>
              </a:rPr>
              <a:t>M</a:t>
            </a:r>
            <a:r>
              <a:rPr lang="zh-CN" altLang="en-US">
                <a:latin typeface="Times New Roman" panose="02020603050405020304" pitchFamily="18" charset="0"/>
                <a:ea typeface="宋体" panose="02010600030101010101" pitchFamily="2" charset="-122"/>
              </a:rPr>
              <a:t>上的的邻近点对 </a:t>
            </a:r>
            <a:r>
              <a:rPr lang="zh-CN" altLang="en-US" i="1">
                <a:latin typeface="Times New Roman" panose="02020603050405020304" pitchFamily="18" charset="0"/>
                <a:ea typeface="宋体" panose="02010600030101010101" pitchFamily="2" charset="-122"/>
              </a:rPr>
              <a:t>i,j </a:t>
            </a:r>
            <a:r>
              <a:rPr lang="zh-CN" altLang="en-US">
                <a:latin typeface="Times New Roman" panose="02020603050405020304" pitchFamily="18" charset="0"/>
                <a:ea typeface="宋体" panose="02010600030101010101" pitchFamily="2" charset="-122"/>
              </a:rPr>
              <a:t>之间的欧式距离</a:t>
            </a:r>
            <a:endParaRPr lang="zh-CN" altLang="en-US">
              <a:latin typeface="Times New Roman" panose="02020603050405020304" pitchFamily="18" charset="0"/>
              <a:ea typeface="宋体" panose="02010600030101010101" pitchFamily="2" charset="-122"/>
            </a:endParaRPr>
          </a:p>
          <a:p>
            <a:r>
              <a:rPr lang="zh-CN" altLang="en-US" i="1">
                <a:latin typeface="Times New Roman" panose="02020603050405020304" pitchFamily="18" charset="0"/>
                <a:ea typeface="宋体" panose="02010600030101010101" pitchFamily="2" charset="-122"/>
              </a:rPr>
              <a:t>d </a:t>
            </a:r>
            <a:r>
              <a:rPr lang="zh-CN" altLang="en-US">
                <a:latin typeface="Times New Roman" panose="02020603050405020304" pitchFamily="18" charset="0"/>
                <a:ea typeface="宋体" panose="02010600030101010101" pitchFamily="2" charset="-122"/>
              </a:rPr>
              <a:t>(</a:t>
            </a:r>
            <a:r>
              <a:rPr lang="zh-CN" altLang="en-US" i="1">
                <a:latin typeface="Times New Roman" panose="02020603050405020304" pitchFamily="18" charset="0"/>
                <a:ea typeface="宋体" panose="02010600030101010101" pitchFamily="2" charset="-122"/>
              </a:rPr>
              <a:t>i,j</a:t>
            </a:r>
            <a:r>
              <a:rPr lang="zh-CN" altLang="en-US">
                <a:latin typeface="Times New Roman" panose="02020603050405020304" pitchFamily="18" charset="0"/>
                <a:ea typeface="宋体" panose="02010600030101010101" pitchFamily="2" charset="-122"/>
              </a:rPr>
              <a:t>)，选取每个样本点距离最近的</a:t>
            </a:r>
            <a:r>
              <a:rPr lang="zh-CN" altLang="en-US" i="1">
                <a:latin typeface="Times New Roman" panose="02020603050405020304" pitchFamily="18" charset="0"/>
                <a:ea typeface="宋体" panose="02010600030101010101" pitchFamily="2" charset="-122"/>
              </a:rPr>
              <a:t>K</a:t>
            </a:r>
            <a:r>
              <a:rPr lang="zh-CN" altLang="en-US">
                <a:latin typeface="Times New Roman" panose="02020603050405020304" pitchFamily="18" charset="0"/>
                <a:ea typeface="宋体" panose="02010600030101010101" pitchFamily="2" charset="-122"/>
              </a:rPr>
              <a:t>个点（K-Isomap）或在样本点选定半径为常数ε的圆内所有点为该样本点的近邻点，将这些邻近点用边连接，将流形</a:t>
            </a:r>
            <a:r>
              <a:rPr lang="en-US" altLang="zh-CN" i="1">
                <a:latin typeface="Times New Roman" panose="02020603050405020304" pitchFamily="18" charset="0"/>
                <a:ea typeface="宋体" panose="02010600030101010101" pitchFamily="2" charset="-122"/>
              </a:rPr>
              <a:t>M </a:t>
            </a:r>
            <a:r>
              <a:rPr lang="zh-CN" altLang="en-US">
                <a:latin typeface="Times New Roman" panose="02020603050405020304" pitchFamily="18" charset="0"/>
                <a:ea typeface="宋体" panose="02010600030101010101" pitchFamily="2" charset="-122"/>
              </a:rPr>
              <a:t>构建为一个反映邻近关系的带权流通图</a:t>
            </a:r>
            <a:r>
              <a:rPr lang="zh-CN" altLang="en-US" i="1">
                <a:latin typeface="Times New Roman" panose="02020603050405020304" pitchFamily="18" charset="0"/>
                <a:ea typeface="宋体" panose="02010600030101010101" pitchFamily="2" charset="-122"/>
              </a:rPr>
              <a:t>G</a:t>
            </a:r>
            <a:r>
              <a:rPr lang="zh-CN" altLang="en-US">
                <a:latin typeface="Times New Roman" panose="02020603050405020304" pitchFamily="18" charset="0"/>
                <a:ea typeface="宋体" panose="02010600030101010101" pitchFamily="2" charset="-122"/>
              </a:rPr>
              <a:t>；</a:t>
            </a:r>
            <a:endParaRPr lang="zh-CN" altLang="en-US">
              <a:latin typeface="Times New Roman" panose="02020603050405020304" pitchFamily="18" charset="0"/>
              <a:ea typeface="宋体" panose="02010600030101010101" pitchFamily="2" charset="-122"/>
            </a:endParaRPr>
          </a:p>
        </p:txBody>
      </p:sp>
      <p:sp>
        <p:nvSpPr>
          <p:cNvPr id="2" name="文本框 1"/>
          <p:cNvSpPr txBox="1"/>
          <p:nvPr/>
        </p:nvSpPr>
        <p:spPr>
          <a:xfrm>
            <a:off x="1447800" y="228600"/>
            <a:ext cx="7245350" cy="953135"/>
          </a:xfrm>
          <a:prstGeom prst="rect">
            <a:avLst/>
          </a:prstGeom>
          <a:noFill/>
        </p:spPr>
        <p:txBody>
          <a:bodyPr wrap="square" rtlCol="0" anchor="t">
            <a:spAutoFit/>
          </a:bodyPr>
          <a:p>
            <a:pPr lvl="0"/>
            <a:r>
              <a:rPr lang="zh-CN" altLang="en-US" sz="2800" b="1">
                <a:solidFill>
                  <a:srgbClr val="FF0000"/>
                </a:solidFill>
                <a:sym typeface="+mn-ea"/>
              </a:rPr>
              <a:t>直接计算邻近点之间的欧式空间距离，用局部的欧式距离来描述局部的测地距离</a:t>
            </a:r>
            <a:endParaRPr lang="zh-CN" altLang="en-US" sz="2800" b="1">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latin typeface="Arial" panose="020B0604020202020204" pitchFamily="34" charset="0"/>
              </a:rPr>
            </a:fld>
            <a:endParaRPr lang="en-US" altLang="zh-CN" sz="1000" dirty="0">
              <a:solidFill>
                <a:schemeClr val="tx1"/>
              </a:solidFill>
              <a:latin typeface="Arial" panose="020B0604020202020204" pitchFamily="34" charset="0"/>
            </a:endParaRPr>
          </a:p>
        </p:txBody>
      </p:sp>
      <p:sp>
        <p:nvSpPr>
          <p:cNvPr id="53250" name="Text Box 2"/>
          <p:cNvSpPr txBox="1"/>
          <p:nvPr/>
        </p:nvSpPr>
        <p:spPr>
          <a:xfrm>
            <a:off x="2438400" y="1127125"/>
            <a:ext cx="4419600" cy="706755"/>
          </a:xfrm>
          <a:prstGeom prst="rect">
            <a:avLst/>
          </a:prstGeom>
          <a:noFill/>
          <a:ln w="9525">
            <a:noFill/>
          </a:ln>
        </p:spPr>
        <p:txBody>
          <a:bodyPr anchor="t" anchorCtr="0">
            <a:spAutoFit/>
          </a:bodyPr>
          <a:p>
            <a:pPr fontAlgn="t">
              <a:spcBef>
                <a:spcPct val="50000"/>
              </a:spcBef>
            </a:pPr>
            <a:r>
              <a:rPr lang="en-US" altLang="zh-CN" sz="4000" b="1" dirty="0">
                <a:solidFill>
                  <a:schemeClr val="tx1"/>
                </a:solidFill>
                <a:latin typeface="Times New Roman" panose="02020603050405020304" pitchFamily="18" charset="0"/>
                <a:ea typeface="宋体" panose="02010600030101010101" pitchFamily="2" charset="-122"/>
              </a:rPr>
              <a:t>ISOMAP</a:t>
            </a:r>
            <a:r>
              <a:rPr lang="zh-CN" altLang="en-US" sz="4000" b="1" dirty="0">
                <a:solidFill>
                  <a:schemeClr val="tx1"/>
                </a:solidFill>
                <a:latin typeface="Times New Roman" panose="02020603050405020304" pitchFamily="18" charset="0"/>
                <a:ea typeface="宋体" panose="02010600030101010101" pitchFamily="2" charset="-122"/>
              </a:rPr>
              <a:t>算法流程</a:t>
            </a:r>
            <a:endParaRPr lang="zh-CN" altLang="en-US" sz="4000" b="1" dirty="0">
              <a:solidFill>
                <a:schemeClr val="tx1"/>
              </a:solidFill>
              <a:latin typeface="Times New Roman" panose="02020603050405020304" pitchFamily="18" charset="0"/>
              <a:ea typeface="宋体" panose="02010600030101010101" pitchFamily="2" charset="-122"/>
            </a:endParaRPr>
          </a:p>
        </p:txBody>
      </p:sp>
      <p:sp>
        <p:nvSpPr>
          <p:cNvPr id="53251" name="Text Box 3"/>
          <p:cNvSpPr txBox="1"/>
          <p:nvPr/>
        </p:nvSpPr>
        <p:spPr>
          <a:xfrm>
            <a:off x="990600" y="2124075"/>
            <a:ext cx="7239000" cy="3966210"/>
          </a:xfrm>
          <a:prstGeom prst="rect">
            <a:avLst/>
          </a:prstGeom>
          <a:noFill/>
          <a:ln w="9525">
            <a:noFill/>
          </a:ln>
        </p:spPr>
        <p:txBody>
          <a:bodyPr anchor="t" anchorCtr="0">
            <a:spAutoFit/>
          </a:bodyPr>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1 </a:t>
            </a:r>
            <a:r>
              <a:rPr lang="zh-CN" altLang="en-US" sz="2400" b="1" dirty="0">
                <a:solidFill>
                  <a:schemeClr val="tx1"/>
                </a:solidFill>
                <a:latin typeface="Times New Roman" panose="02020603050405020304" pitchFamily="18" charset="0"/>
                <a:ea typeface="宋体" panose="02010600030101010101" pitchFamily="2" charset="-122"/>
              </a:rPr>
              <a:t>计算每个点的近邻点 </a:t>
            </a:r>
            <a:r>
              <a:rPr lang="en-US" altLang="zh-CN" sz="2400" b="1" dirty="0">
                <a:solidFill>
                  <a:schemeClr val="tx1"/>
                </a:solidFill>
                <a:latin typeface="Times New Roman" panose="02020603050405020304" pitchFamily="18" charset="0"/>
                <a:ea typeface="宋体" panose="02010600030101010101" pitchFamily="2" charset="-122"/>
              </a:rPr>
              <a:t>(</a:t>
            </a:r>
            <a:r>
              <a:rPr lang="zh-CN" altLang="en-US" sz="2400" b="1" dirty="0">
                <a:solidFill>
                  <a:schemeClr val="tx1"/>
                </a:solidFill>
                <a:latin typeface="Times New Roman" panose="02020603050405020304" pitchFamily="18" charset="0"/>
                <a:ea typeface="宋体" panose="02010600030101010101" pitchFamily="2" charset="-122"/>
              </a:rPr>
              <a:t>用</a:t>
            </a:r>
            <a:r>
              <a:rPr lang="en-US" altLang="zh-CN" sz="2400" b="1" dirty="0">
                <a:solidFill>
                  <a:schemeClr val="tx1"/>
                </a:solidFill>
                <a:latin typeface="Times New Roman" panose="02020603050405020304" pitchFamily="18" charset="0"/>
                <a:ea typeface="宋体" panose="02010600030101010101" pitchFamily="2" charset="-122"/>
              </a:rPr>
              <a:t>K</a:t>
            </a:r>
            <a:r>
              <a:rPr lang="zh-CN" altLang="en-US" sz="2400" b="1" dirty="0">
                <a:solidFill>
                  <a:schemeClr val="tx1"/>
                </a:solidFill>
                <a:latin typeface="Times New Roman" panose="02020603050405020304" pitchFamily="18" charset="0"/>
                <a:ea typeface="宋体" panose="02010600030101010101" pitchFamily="2" charset="-122"/>
              </a:rPr>
              <a:t>近邻或    邻域</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2 </a:t>
            </a:r>
            <a:r>
              <a:rPr lang="zh-CN" altLang="en-US" sz="2400" b="1" dirty="0">
                <a:solidFill>
                  <a:schemeClr val="tx1"/>
                </a:solidFill>
                <a:latin typeface="Times New Roman" panose="02020603050405020304" pitchFamily="18" charset="0"/>
                <a:ea typeface="宋体" panose="02010600030101010101" pitchFamily="2" charset="-122"/>
              </a:rPr>
              <a:t>在样本集上定义一个赋权无向图  如果     和     互为近邻点</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则边的权值为</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3 </a:t>
            </a:r>
            <a:r>
              <a:rPr lang="zh-CN" altLang="en-US" sz="2400" b="1" dirty="0">
                <a:solidFill>
                  <a:schemeClr val="tx1"/>
                </a:solidFill>
                <a:latin typeface="Times New Roman" panose="02020603050405020304" pitchFamily="18" charset="0"/>
                <a:ea typeface="宋体" panose="02010600030101010101" pitchFamily="2" charset="-122"/>
              </a:rPr>
              <a:t>计算图中两点间的最短距离</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记所得的距离矩阵为</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                         </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（调用最短距离算法</a:t>
            </a:r>
            <a:r>
              <a:rPr lang="en-US" altLang="zh-CN" sz="2400" b="1" dirty="0">
                <a:solidFill>
                  <a:schemeClr val="tx1"/>
                </a:solidFill>
                <a:latin typeface="Times New Roman" panose="02020603050405020304" pitchFamily="18" charset="0"/>
                <a:ea typeface="宋体" panose="02010600030101010101" pitchFamily="2" charset="-122"/>
              </a:rPr>
              <a:t>Dijkstra</a:t>
            </a:r>
            <a:r>
              <a:rPr lang="zh-CN" altLang="en-US" sz="2400" b="1" dirty="0">
                <a:solidFill>
                  <a:schemeClr val="tx1"/>
                </a:solidFill>
                <a:latin typeface="Times New Roman" panose="02020603050405020304" pitchFamily="18" charset="0"/>
                <a:ea typeface="宋体" panose="02010600030101010101" pitchFamily="2" charset="-122"/>
              </a:rPr>
              <a:t>算法，</a:t>
            </a:r>
            <a:r>
              <a:rPr lang="en-US" altLang="zh-CN" sz="2400" b="1" dirty="0">
                <a:solidFill>
                  <a:schemeClr val="tx1"/>
                </a:solidFill>
                <a:latin typeface="Times New Roman" panose="02020603050405020304" pitchFamily="18" charset="0"/>
                <a:ea typeface="宋体" panose="02010600030101010101" pitchFamily="2" charset="-122"/>
              </a:rPr>
              <a:t>Bellman-Ford</a:t>
            </a:r>
            <a:r>
              <a:rPr lang="zh-CN" altLang="en-US" sz="2400" b="1" dirty="0">
                <a:solidFill>
                  <a:schemeClr val="tx1"/>
                </a:solidFill>
                <a:latin typeface="Times New Roman" panose="02020603050405020304" pitchFamily="18" charset="0"/>
                <a:ea typeface="宋体" panose="02010600030101010101" pitchFamily="2" charset="-122"/>
              </a:rPr>
              <a:t>算法，</a:t>
            </a:r>
            <a:r>
              <a:rPr lang="en-US" altLang="zh-CN" sz="2400" b="1" dirty="0">
                <a:solidFill>
                  <a:schemeClr val="tx1"/>
                </a:solidFill>
                <a:latin typeface="Times New Roman" panose="02020603050405020304" pitchFamily="18" charset="0"/>
                <a:ea typeface="宋体" panose="02010600030101010101" pitchFamily="2" charset="-122"/>
              </a:rPr>
              <a:t>Floyd</a:t>
            </a:r>
            <a:r>
              <a:rPr lang="zh-CN" altLang="en-US" sz="2400" b="1" dirty="0">
                <a:solidFill>
                  <a:schemeClr val="tx1"/>
                </a:solidFill>
                <a:latin typeface="Times New Roman" panose="02020603050405020304" pitchFamily="18" charset="0"/>
                <a:ea typeface="宋体" panose="02010600030101010101" pitchFamily="2" charset="-122"/>
              </a:rPr>
              <a:t>算法和</a:t>
            </a:r>
            <a:r>
              <a:rPr lang="en-US" altLang="zh-CN" sz="2400" b="1" dirty="0">
                <a:solidFill>
                  <a:schemeClr val="tx1"/>
                </a:solidFill>
                <a:latin typeface="Times New Roman" panose="02020603050405020304" pitchFamily="18" charset="0"/>
                <a:ea typeface="宋体" panose="02010600030101010101" pitchFamily="2" charset="-122"/>
              </a:rPr>
              <a:t>SPFA</a:t>
            </a:r>
            <a:r>
              <a:rPr lang="zh-CN" altLang="en-US" sz="2400" b="1" dirty="0">
                <a:solidFill>
                  <a:schemeClr val="tx1"/>
                </a:solidFill>
                <a:latin typeface="Times New Roman" panose="02020603050405020304" pitchFamily="18" charset="0"/>
                <a:ea typeface="宋体" panose="02010600030101010101" pitchFamily="2" charset="-122"/>
              </a:rPr>
              <a:t>算法）</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4 </a:t>
            </a:r>
            <a:r>
              <a:rPr lang="zh-CN" altLang="en-US" sz="2400" b="1" dirty="0">
                <a:solidFill>
                  <a:schemeClr val="tx1"/>
                </a:solidFill>
                <a:latin typeface="Times New Roman" panose="02020603050405020304" pitchFamily="18" charset="0"/>
                <a:ea typeface="宋体" panose="02010600030101010101" pitchFamily="2" charset="-122"/>
              </a:rPr>
              <a:t>用</a:t>
            </a:r>
            <a:r>
              <a:rPr lang="en-US" altLang="zh-CN" sz="2400" b="1" dirty="0">
                <a:solidFill>
                  <a:schemeClr val="tx1"/>
                </a:solidFill>
                <a:latin typeface="Times New Roman" panose="02020603050405020304" pitchFamily="18" charset="0"/>
                <a:ea typeface="宋体" panose="02010600030101010101" pitchFamily="2" charset="-122"/>
              </a:rPr>
              <a:t>MDS</a:t>
            </a:r>
            <a:r>
              <a:rPr lang="zh-CN" altLang="en-US" sz="2400" b="1" dirty="0">
                <a:solidFill>
                  <a:schemeClr val="tx1"/>
                </a:solidFill>
                <a:latin typeface="Times New Roman" panose="02020603050405020304" pitchFamily="18" charset="0"/>
                <a:ea typeface="宋体" panose="02010600030101010101" pitchFamily="2" charset="-122"/>
              </a:rPr>
              <a:t>求低维嵌入坐标 </a:t>
            </a:r>
            <a:r>
              <a:rPr lang="en-US" altLang="zh-CN" sz="2400" b="1" dirty="0">
                <a:solidFill>
                  <a:schemeClr val="tx1"/>
                </a:solidFill>
                <a:latin typeface="Times New Roman" panose="02020603050405020304" pitchFamily="18" charset="0"/>
                <a:ea typeface="宋体" panose="02010600030101010101" pitchFamily="2" charset="-122"/>
              </a:rPr>
              <a:t>, </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  </a:t>
            </a:r>
            <a:endParaRPr lang="en-US" altLang="zh-CN" sz="2400" b="1" dirty="0">
              <a:solidFill>
                <a:schemeClr val="tx1"/>
              </a:solidFill>
              <a:latin typeface="Times New Roman" panose="02020603050405020304" pitchFamily="18" charset="0"/>
              <a:ea typeface="宋体" panose="02010600030101010101" pitchFamily="2" charset="-122"/>
            </a:endParaRPr>
          </a:p>
        </p:txBody>
      </p:sp>
      <p:graphicFrame>
        <p:nvGraphicFramePr>
          <p:cNvPr id="53253" name="Object 5"/>
          <p:cNvGraphicFramePr>
            <a:graphicFrameLocks noChangeAspect="1"/>
          </p:cNvGraphicFramePr>
          <p:nvPr/>
        </p:nvGraphicFramePr>
        <p:xfrm>
          <a:off x="4052412" y="2970054"/>
          <a:ext cx="1316990" cy="598805"/>
        </p:xfrm>
        <a:graphic>
          <a:graphicData uri="http://schemas.openxmlformats.org/presentationml/2006/ole">
            <mc:AlternateContent xmlns:mc="http://schemas.openxmlformats.org/markup-compatibility/2006">
              <mc:Choice xmlns:v="urn:schemas-microsoft-com:vml" Requires="v">
                <p:oleObj spid="_x0000_s3109" name="" r:id="rId1" imgW="520700" imgH="228600" progId="Equation.3">
                  <p:embed/>
                </p:oleObj>
              </mc:Choice>
              <mc:Fallback>
                <p:oleObj name="" r:id="rId1" imgW="520700" imgH="228600" progId="Equation.3">
                  <p:embed/>
                  <p:pic>
                    <p:nvPicPr>
                      <p:cNvPr id="0" name="图片 3108"/>
                      <p:cNvPicPr/>
                      <p:nvPr/>
                    </p:nvPicPr>
                    <p:blipFill>
                      <a:blip r:embed="rId2">
                        <a:clrChange>
                          <a:clrFrom>
                            <a:srgbClr val="000000"/>
                          </a:clrFrom>
                          <a:clrTo>
                            <a:srgbClr val="000000">
                              <a:alpha val="0"/>
                            </a:srgbClr>
                          </a:clrTo>
                        </a:clrChange>
                      </a:blip>
                      <a:stretch>
                        <a:fillRect/>
                      </a:stretch>
                    </p:blipFill>
                    <p:spPr>
                      <a:xfrm>
                        <a:off x="4052412" y="2970054"/>
                        <a:ext cx="1316990" cy="598805"/>
                      </a:xfrm>
                      <a:prstGeom prst="rect">
                        <a:avLst/>
                      </a:prstGeom>
                      <a:noFill/>
                      <a:ln w="38100">
                        <a:noFill/>
                        <a:miter/>
                      </a:ln>
                    </p:spPr>
                  </p:pic>
                </p:oleObj>
              </mc:Fallback>
            </mc:AlternateContent>
          </a:graphicData>
        </a:graphic>
      </p:graphicFrame>
      <p:graphicFrame>
        <p:nvGraphicFramePr>
          <p:cNvPr id="53254" name="Object 6"/>
          <p:cNvGraphicFramePr>
            <a:graphicFrameLocks noChangeAspect="1"/>
          </p:cNvGraphicFramePr>
          <p:nvPr/>
        </p:nvGraphicFramePr>
        <p:xfrm>
          <a:off x="1169670" y="4000500"/>
          <a:ext cx="1863725" cy="665480"/>
        </p:xfrm>
        <a:graphic>
          <a:graphicData uri="http://schemas.openxmlformats.org/presentationml/2006/ole">
            <mc:AlternateContent xmlns:mc="http://schemas.openxmlformats.org/markup-compatibility/2006">
              <mc:Choice xmlns:v="urn:schemas-microsoft-com:vml" Requires="v">
                <p:oleObj spid="_x0000_s3115" name="" r:id="rId3" imgW="952500" imgH="228600" progId="Equation.3">
                  <p:embed/>
                </p:oleObj>
              </mc:Choice>
              <mc:Fallback>
                <p:oleObj name="" r:id="rId3" imgW="952500" imgH="228600" progId="Equation.3">
                  <p:embed/>
                  <p:pic>
                    <p:nvPicPr>
                      <p:cNvPr id="0" name="图片 3114"/>
                      <p:cNvPicPr/>
                      <p:nvPr/>
                    </p:nvPicPr>
                    <p:blipFill>
                      <a:blip r:embed="rId4">
                        <a:clrChange>
                          <a:clrFrom>
                            <a:srgbClr val="000000"/>
                          </a:clrFrom>
                          <a:clrTo>
                            <a:srgbClr val="000000">
                              <a:alpha val="0"/>
                            </a:srgbClr>
                          </a:clrTo>
                        </a:clrChange>
                      </a:blip>
                      <a:stretch>
                        <a:fillRect/>
                      </a:stretch>
                    </p:blipFill>
                    <p:spPr>
                      <a:xfrm>
                        <a:off x="1169670" y="4000500"/>
                        <a:ext cx="1863725" cy="665480"/>
                      </a:xfrm>
                      <a:prstGeom prst="rect">
                        <a:avLst/>
                      </a:prstGeom>
                      <a:noFill/>
                      <a:ln w="38100">
                        <a:noFill/>
                        <a:miter/>
                      </a:ln>
                    </p:spPr>
                  </p:pic>
                </p:oleObj>
              </mc:Fallback>
            </mc:AlternateContent>
          </a:graphicData>
        </a:graphic>
      </p:graphicFrame>
      <p:graphicFrame>
        <p:nvGraphicFramePr>
          <p:cNvPr id="53255" name="Object 7"/>
          <p:cNvGraphicFramePr>
            <a:graphicFrameLocks noChangeAspect="1"/>
          </p:cNvGraphicFramePr>
          <p:nvPr/>
        </p:nvGraphicFramePr>
        <p:xfrm>
          <a:off x="7056756" y="2731611"/>
          <a:ext cx="481965" cy="539115"/>
        </p:xfrm>
        <a:graphic>
          <a:graphicData uri="http://schemas.openxmlformats.org/presentationml/2006/ole">
            <mc:AlternateContent xmlns:mc="http://schemas.openxmlformats.org/markup-compatibility/2006">
              <mc:Choice xmlns:v="urn:schemas-microsoft-com:vml" Requires="v">
                <p:oleObj spid="_x0000_s3106" name="" r:id="rId5" imgW="215900" imgH="241300" progId="Equation.3">
                  <p:embed/>
                </p:oleObj>
              </mc:Choice>
              <mc:Fallback>
                <p:oleObj name="" r:id="rId5" imgW="215900" imgH="241300" progId="Equation.3">
                  <p:embed/>
                  <p:pic>
                    <p:nvPicPr>
                      <p:cNvPr id="0" name="图片 3105"/>
                      <p:cNvPicPr/>
                      <p:nvPr/>
                    </p:nvPicPr>
                    <p:blipFill>
                      <a:blip r:embed="rId6">
                        <a:clrChange>
                          <a:clrFrom>
                            <a:srgbClr val="000000"/>
                          </a:clrFrom>
                          <a:clrTo>
                            <a:srgbClr val="000000">
                              <a:alpha val="0"/>
                            </a:srgbClr>
                          </a:clrTo>
                        </a:clrChange>
                      </a:blip>
                      <a:stretch>
                        <a:fillRect/>
                      </a:stretch>
                    </p:blipFill>
                    <p:spPr>
                      <a:xfrm>
                        <a:off x="7056756" y="2731611"/>
                        <a:ext cx="481965" cy="539115"/>
                      </a:xfrm>
                      <a:prstGeom prst="rect">
                        <a:avLst/>
                      </a:prstGeom>
                      <a:noFill/>
                      <a:ln w="38100">
                        <a:noFill/>
                        <a:miter/>
                      </a:ln>
                    </p:spPr>
                  </p:pic>
                </p:oleObj>
              </mc:Fallback>
            </mc:AlternateContent>
          </a:graphicData>
        </a:graphic>
      </p:graphicFrame>
      <p:graphicFrame>
        <p:nvGraphicFramePr>
          <p:cNvPr id="53256" name="Object 8"/>
          <p:cNvGraphicFramePr>
            <a:graphicFrameLocks noChangeAspect="1"/>
          </p:cNvGraphicFramePr>
          <p:nvPr/>
        </p:nvGraphicFramePr>
        <p:xfrm>
          <a:off x="6331109" y="2719070"/>
          <a:ext cx="429895" cy="511810"/>
        </p:xfrm>
        <a:graphic>
          <a:graphicData uri="http://schemas.openxmlformats.org/presentationml/2006/ole">
            <mc:AlternateContent xmlns:mc="http://schemas.openxmlformats.org/markup-compatibility/2006">
              <mc:Choice xmlns:v="urn:schemas-microsoft-com:vml" Requires="v">
                <p:oleObj spid="_x0000_s3107" name="" r:id="rId7" imgW="190500" imgH="228600" progId="Equation.3">
                  <p:embed/>
                </p:oleObj>
              </mc:Choice>
              <mc:Fallback>
                <p:oleObj name="" r:id="rId7" imgW="190500" imgH="228600" progId="Equation.3">
                  <p:embed/>
                  <p:pic>
                    <p:nvPicPr>
                      <p:cNvPr id="0" name="图片 3106"/>
                      <p:cNvPicPr/>
                      <p:nvPr/>
                    </p:nvPicPr>
                    <p:blipFill>
                      <a:blip r:embed="rId8">
                        <a:clrChange>
                          <a:clrFrom>
                            <a:srgbClr val="000000"/>
                          </a:clrFrom>
                          <a:clrTo>
                            <a:srgbClr val="000000">
                              <a:alpha val="0"/>
                            </a:srgbClr>
                          </a:clrTo>
                        </a:clrChange>
                      </a:blip>
                      <a:stretch>
                        <a:fillRect/>
                      </a:stretch>
                    </p:blipFill>
                    <p:spPr>
                      <a:xfrm>
                        <a:off x="6331109" y="2719070"/>
                        <a:ext cx="429895" cy="511810"/>
                      </a:xfrm>
                      <a:prstGeom prst="rect">
                        <a:avLst/>
                      </a:prstGeom>
                      <a:noFill/>
                      <a:ln w="38100">
                        <a:noFill/>
                        <a:miter/>
                      </a:ln>
                    </p:spPr>
                  </p:pic>
                </p:oleObj>
              </mc:Fallback>
            </mc:AlternateContent>
          </a:graphicData>
        </a:graphic>
      </p:graphicFrame>
      <p:graphicFrame>
        <p:nvGraphicFramePr>
          <p:cNvPr id="53257" name="Object 9"/>
          <p:cNvGraphicFramePr>
            <a:graphicFrameLocks noChangeAspect="1"/>
          </p:cNvGraphicFramePr>
          <p:nvPr/>
        </p:nvGraphicFramePr>
        <p:xfrm>
          <a:off x="4529138" y="3495675"/>
          <a:ext cx="114300" cy="215900"/>
        </p:xfrm>
        <a:graphic>
          <a:graphicData uri="http://schemas.openxmlformats.org/presentationml/2006/ole">
            <mc:AlternateContent xmlns:mc="http://schemas.openxmlformats.org/markup-compatibility/2006">
              <mc:Choice xmlns:v="urn:schemas-microsoft-com:vml" Requires="v">
                <p:oleObj spid="_x0000_s3111" name="" r:id="rId9" imgW="114300" imgH="215900" progId="Equation.3">
                  <p:embed/>
                </p:oleObj>
              </mc:Choice>
              <mc:Fallback>
                <p:oleObj name="" r:id="rId9" imgW="114300" imgH="215900" progId="Equation.3">
                  <p:embed/>
                  <p:pic>
                    <p:nvPicPr>
                      <p:cNvPr id="0" name="图片 3110"/>
                      <p:cNvPicPr/>
                      <p:nvPr/>
                    </p:nvPicPr>
                    <p:blipFill>
                      <a:blip r:embed="rId10"/>
                      <a:stretch>
                        <a:fillRect/>
                      </a:stretch>
                    </p:blipFill>
                    <p:spPr>
                      <a:xfrm>
                        <a:off x="4529138" y="3495675"/>
                        <a:ext cx="114300" cy="215900"/>
                      </a:xfrm>
                      <a:prstGeom prst="rect">
                        <a:avLst/>
                      </a:prstGeom>
                      <a:noFill/>
                      <a:ln w="38100">
                        <a:noFill/>
                        <a:miter/>
                      </a:ln>
                    </p:spPr>
                  </p:pic>
                </p:oleObj>
              </mc:Fallback>
            </mc:AlternateContent>
          </a:graphicData>
        </a:graphic>
      </p:graphicFrame>
      <p:graphicFrame>
        <p:nvGraphicFramePr>
          <p:cNvPr id="51204" name="Object 4"/>
          <p:cNvGraphicFramePr>
            <a:graphicFrameLocks noChangeAspect="1"/>
          </p:cNvGraphicFramePr>
          <p:nvPr/>
        </p:nvGraphicFramePr>
        <p:xfrm>
          <a:off x="5690077" y="2190433"/>
          <a:ext cx="356235" cy="387985"/>
        </p:xfrm>
        <a:graphic>
          <a:graphicData uri="http://schemas.openxmlformats.org/presentationml/2006/ole">
            <mc:AlternateContent xmlns:mc="http://schemas.openxmlformats.org/markup-compatibility/2006">
              <mc:Choice xmlns:v="urn:schemas-microsoft-com:vml" Requires="v">
                <p:oleObj spid="_x0000_s3112" name="" r:id="rId11" imgW="127000" imgH="139700" progId="Equation.3">
                  <p:embed/>
                </p:oleObj>
              </mc:Choice>
              <mc:Fallback>
                <p:oleObj name="" r:id="rId11" imgW="127000" imgH="139700" progId="Equation.3">
                  <p:embed/>
                  <p:pic>
                    <p:nvPicPr>
                      <p:cNvPr id="0" name="图片 3111"/>
                      <p:cNvPicPr/>
                      <p:nvPr/>
                    </p:nvPicPr>
                    <p:blipFill>
                      <a:blip r:embed="rId12">
                        <a:clrChange>
                          <a:clrFrom>
                            <a:srgbClr val="000000"/>
                          </a:clrFrom>
                          <a:clrTo>
                            <a:srgbClr val="000000"/>
                          </a:clrTo>
                        </a:clrChange>
                      </a:blip>
                      <a:stretch>
                        <a:fillRect/>
                      </a:stretch>
                    </p:blipFill>
                    <p:spPr>
                      <a:xfrm>
                        <a:off x="5690077" y="2190433"/>
                        <a:ext cx="356235" cy="387985"/>
                      </a:xfrm>
                      <a:prstGeom prst="rect">
                        <a:avLst/>
                      </a:prstGeom>
                      <a:noFill/>
                      <a:ln w="38100">
                        <a:noFill/>
                        <a:miter/>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灯片编号占位符 1"/>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pic>
        <p:nvPicPr>
          <p:cNvPr id="55298" name="图片 3"/>
          <p:cNvPicPr>
            <a:picLocks noChangeAspect="1"/>
          </p:cNvPicPr>
          <p:nvPr/>
        </p:nvPicPr>
        <p:blipFill>
          <a:blip r:embed="rId1"/>
          <a:stretch>
            <a:fillRect/>
          </a:stretch>
        </p:blipFill>
        <p:spPr>
          <a:xfrm>
            <a:off x="666750" y="1462088"/>
            <a:ext cx="7810500" cy="393382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灯片编号占位符 4"/>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56322" name="Text Box 2"/>
          <p:cNvSpPr txBox="1"/>
          <p:nvPr/>
        </p:nvSpPr>
        <p:spPr>
          <a:xfrm>
            <a:off x="1042988" y="2133600"/>
            <a:ext cx="7620000" cy="4058285"/>
          </a:xfrm>
          <a:prstGeom prst="rect">
            <a:avLst/>
          </a:prstGeom>
          <a:noFill/>
          <a:ln w="9525">
            <a:noFill/>
          </a:ln>
        </p:spPr>
        <p:txBody>
          <a:bodyPr anchor="t" anchorCtr="0">
            <a:spAutoFit/>
          </a:bodyPr>
          <a:p>
            <a:pPr>
              <a:spcBef>
                <a:spcPct val="50000"/>
              </a:spcBef>
            </a:pPr>
            <a:r>
              <a:rPr lang="en-GB" altLang="zh-CN" sz="2400" b="1" dirty="0">
                <a:solidFill>
                  <a:schemeClr val="tx1"/>
                </a:solidFill>
                <a:latin typeface="Times New Roman" panose="02020603050405020304" pitchFamily="18" charset="0"/>
                <a:ea typeface="宋体" panose="02010600030101010101" pitchFamily="2" charset="-122"/>
              </a:rPr>
              <a:t>M. Bernstein, V. Silva, J.C. Langford, J.B. Tenenbaum </a:t>
            </a:r>
            <a:r>
              <a:rPr lang="zh-CN" altLang="en-GB" sz="2400" b="1" dirty="0">
                <a:solidFill>
                  <a:schemeClr val="tx1"/>
                </a:solidFill>
                <a:latin typeface="Times New Roman" panose="02020603050405020304" pitchFamily="18" charset="0"/>
                <a:ea typeface="宋体" panose="02010600030101010101" pitchFamily="2" charset="-122"/>
              </a:rPr>
              <a:t>证明了如下的渐进收敛定理</a:t>
            </a:r>
            <a:r>
              <a:rPr lang="en-GB" altLang="zh-CN" sz="2400" b="1" dirty="0">
                <a:solidFill>
                  <a:schemeClr val="tx1"/>
                </a:solidFill>
                <a:latin typeface="Times New Roman" panose="02020603050405020304" pitchFamily="18" charset="0"/>
                <a:ea typeface="宋体" panose="02010600030101010101" pitchFamily="2" charset="-122"/>
              </a:rPr>
              <a:t>.</a:t>
            </a:r>
            <a:endParaRPr lang="en-GB" altLang="zh-CN" sz="2400" b="1" dirty="0">
              <a:solidFill>
                <a:schemeClr val="tx1"/>
              </a:solidFill>
              <a:latin typeface="Times New Roman" panose="02020603050405020304" pitchFamily="18" charset="0"/>
              <a:ea typeface="宋体" panose="02010600030101010101" pitchFamily="2" charset="-122"/>
            </a:endParaRPr>
          </a:p>
          <a:p>
            <a:pPr>
              <a:spcBef>
                <a:spcPct val="50000"/>
              </a:spcBef>
            </a:pPr>
            <a:r>
              <a:rPr lang="zh-CN" altLang="en-GB" sz="2400" b="1" dirty="0">
                <a:solidFill>
                  <a:schemeClr val="tx1"/>
                </a:solidFill>
                <a:latin typeface="Times New Roman" panose="02020603050405020304" pitchFamily="18" charset="0"/>
                <a:ea typeface="宋体" panose="02010600030101010101" pitchFamily="2" charset="-122"/>
              </a:rPr>
              <a:t>假设采样点是随机均匀抽取的, 则</a:t>
            </a:r>
            <a:r>
              <a:rPr lang="en-GB" altLang="zh-CN" sz="2400" b="1" dirty="0">
                <a:solidFill>
                  <a:schemeClr val="tx1"/>
                </a:solidFill>
                <a:latin typeface="Times New Roman" panose="02020603050405020304" pitchFamily="18" charset="0"/>
                <a:ea typeface="宋体" panose="02010600030101010101" pitchFamily="2" charset="-122"/>
              </a:rPr>
              <a:t>   </a:t>
            </a:r>
            <a:endParaRPr lang="en-GB" altLang="zh-CN" sz="2400" b="1" dirty="0">
              <a:solidFill>
                <a:schemeClr val="tx1"/>
              </a:solidFill>
              <a:latin typeface="Times New Roman" panose="02020603050405020304" pitchFamily="18" charset="0"/>
              <a:ea typeface="宋体" panose="02010600030101010101" pitchFamily="2" charset="-122"/>
            </a:endParaRPr>
          </a:p>
          <a:p>
            <a:pPr>
              <a:spcBef>
                <a:spcPct val="50000"/>
              </a:spcBef>
            </a:pPr>
            <a:r>
              <a:rPr lang="zh-CN" altLang="en-GB" sz="2800" b="1" dirty="0">
                <a:solidFill>
                  <a:srgbClr val="0000FF"/>
                </a:solidFill>
                <a:latin typeface="Times New Roman" panose="02020603050405020304" pitchFamily="18" charset="0"/>
                <a:ea typeface="宋体" panose="02010600030101010101" pitchFamily="2" charset="-122"/>
              </a:rPr>
              <a:t>渐进收敛定理</a:t>
            </a:r>
            <a:r>
              <a:rPr lang="zh-CN" altLang="en-GB" sz="2800" b="1" dirty="0">
                <a:solidFill>
                  <a:schemeClr val="tx1"/>
                </a:solidFill>
                <a:latin typeface="Times New Roman" panose="02020603050405020304" pitchFamily="18" charset="0"/>
                <a:ea typeface="宋体" panose="02010600030101010101" pitchFamily="2" charset="-122"/>
              </a:rPr>
              <a:t> </a:t>
            </a:r>
            <a:r>
              <a:rPr lang="zh-CN" altLang="en-GB" sz="2400" b="1" dirty="0">
                <a:solidFill>
                  <a:schemeClr val="tx1"/>
                </a:solidFill>
                <a:latin typeface="Times New Roman" panose="02020603050405020304" pitchFamily="18" charset="0"/>
                <a:ea typeface="宋体" panose="02010600030101010101" pitchFamily="2" charset="-122"/>
              </a:rPr>
              <a:t> 给定</a:t>
            </a:r>
            <a:r>
              <a:rPr lang="en-GB" altLang="zh-CN" sz="2400" b="1" i="1" dirty="0">
                <a:solidFill>
                  <a:schemeClr val="tx1"/>
                </a:solidFill>
                <a:latin typeface="Times New Roman" panose="02020603050405020304" pitchFamily="18" charset="0"/>
                <a:ea typeface="宋体" panose="02010600030101010101" pitchFamily="2" charset="-122"/>
              </a:rPr>
              <a:t>                     </a:t>
            </a:r>
            <a:r>
              <a:rPr lang="zh-CN" altLang="en-GB" sz="2400" b="1" dirty="0">
                <a:solidFill>
                  <a:schemeClr val="tx1"/>
                </a:solidFill>
                <a:latin typeface="Times New Roman" panose="02020603050405020304" pitchFamily="18" charset="0"/>
                <a:ea typeface="宋体" panose="02010600030101010101" pitchFamily="2" charset="-122"/>
              </a:rPr>
              <a:t>则只要样本集充分大且适当选择</a:t>
            </a:r>
            <a:r>
              <a:rPr lang="en-GB" altLang="zh-CN" sz="2400" b="1" dirty="0">
                <a:solidFill>
                  <a:schemeClr val="tx1"/>
                </a:solidFill>
                <a:latin typeface="Times New Roman" panose="02020603050405020304" pitchFamily="18" charset="0"/>
                <a:ea typeface="宋体" panose="02010600030101010101" pitchFamily="2" charset="-122"/>
              </a:rPr>
              <a:t>K , </a:t>
            </a:r>
            <a:r>
              <a:rPr lang="zh-CN" altLang="en-GB" sz="2400" b="1" dirty="0">
                <a:solidFill>
                  <a:schemeClr val="tx1"/>
                </a:solidFill>
                <a:latin typeface="Times New Roman" panose="02020603050405020304" pitchFamily="18" charset="0"/>
                <a:ea typeface="宋体" panose="02010600030101010101" pitchFamily="2" charset="-122"/>
              </a:rPr>
              <a:t>不等式</a:t>
            </a:r>
            <a:r>
              <a:rPr lang="en-GB" altLang="zh-CN" sz="2400" b="1" dirty="0">
                <a:solidFill>
                  <a:schemeClr val="tx1"/>
                </a:solidFill>
                <a:latin typeface="Times New Roman" panose="02020603050405020304" pitchFamily="18" charset="0"/>
                <a:ea typeface="宋体" panose="02010600030101010101" pitchFamily="2" charset="-122"/>
              </a:rPr>
              <a:t> </a:t>
            </a:r>
            <a:endParaRPr lang="en-GB" altLang="zh-CN" sz="2400" b="1" dirty="0">
              <a:solidFill>
                <a:schemeClr val="tx1"/>
              </a:solidFill>
              <a:latin typeface="Times New Roman" panose="02020603050405020304" pitchFamily="18" charset="0"/>
              <a:ea typeface="宋体" panose="02010600030101010101" pitchFamily="2" charset="-122"/>
            </a:endParaRPr>
          </a:p>
          <a:p>
            <a:pPr>
              <a:spcBef>
                <a:spcPct val="50000"/>
              </a:spcBef>
            </a:pPr>
            <a:endParaRPr lang="en-GB" altLang="zh-CN" sz="2400" b="1" dirty="0">
              <a:solidFill>
                <a:schemeClr val="tx1"/>
              </a:solidFill>
              <a:latin typeface="Times New Roman" panose="02020603050405020304" pitchFamily="18" charset="0"/>
              <a:ea typeface="宋体" panose="02010600030101010101" pitchFamily="2" charset="-122"/>
            </a:endParaRPr>
          </a:p>
          <a:p>
            <a:pPr>
              <a:spcBef>
                <a:spcPct val="50000"/>
              </a:spcBef>
            </a:pPr>
            <a:endParaRPr lang="en-GB" altLang="zh-CN" sz="2400" b="1" dirty="0">
              <a:solidFill>
                <a:schemeClr val="tx1"/>
              </a:solidFill>
              <a:latin typeface="Times New Roman" panose="02020603050405020304" pitchFamily="18" charset="0"/>
              <a:ea typeface="宋体" panose="02010600030101010101" pitchFamily="2" charset="-122"/>
            </a:endParaRPr>
          </a:p>
          <a:p>
            <a:pPr>
              <a:spcBef>
                <a:spcPct val="50000"/>
              </a:spcBef>
            </a:pPr>
            <a:r>
              <a:rPr lang="zh-CN" altLang="en-GB" sz="2400" b="1" dirty="0">
                <a:solidFill>
                  <a:schemeClr val="tx1"/>
                </a:solidFill>
                <a:latin typeface="Times New Roman" panose="02020603050405020304" pitchFamily="18" charset="0"/>
                <a:ea typeface="宋体" panose="02010600030101010101" pitchFamily="2" charset="-122"/>
              </a:rPr>
              <a:t>至少以概率         成立.</a:t>
            </a:r>
            <a:endParaRPr lang="en-US" altLang="zh-CN" sz="2400" b="1" dirty="0">
              <a:solidFill>
                <a:schemeClr val="tx1"/>
              </a:solidFill>
              <a:latin typeface="Times New Roman" panose="02020603050405020304" pitchFamily="18" charset="0"/>
              <a:ea typeface="宋体" panose="02010600030101010101" pitchFamily="2" charset="-122"/>
            </a:endParaRPr>
          </a:p>
        </p:txBody>
      </p:sp>
      <p:graphicFrame>
        <p:nvGraphicFramePr>
          <p:cNvPr id="56323" name="Object 3"/>
          <p:cNvGraphicFramePr>
            <a:graphicFrameLocks noChangeAspect="1"/>
          </p:cNvGraphicFramePr>
          <p:nvPr/>
        </p:nvGraphicFramePr>
        <p:xfrm>
          <a:off x="4038600" y="3732213"/>
          <a:ext cx="1524000" cy="417512"/>
        </p:xfrm>
        <a:graphic>
          <a:graphicData uri="http://schemas.openxmlformats.org/presentationml/2006/ole">
            <mc:AlternateContent xmlns:mc="http://schemas.openxmlformats.org/markup-compatibility/2006">
              <mc:Choice xmlns:v="urn:schemas-microsoft-com:vml" Requires="v">
                <p:oleObj spid="_x0000_s3118" name="" r:id="rId1" imgW="671830" imgH="176530" progId="Equation.3">
                  <p:embed/>
                </p:oleObj>
              </mc:Choice>
              <mc:Fallback>
                <p:oleObj name="" r:id="rId1" imgW="671830" imgH="176530" progId="Equation.3">
                  <p:embed/>
                  <p:pic>
                    <p:nvPicPr>
                      <p:cNvPr id="0" name="图片 3117"/>
                      <p:cNvPicPr/>
                      <p:nvPr/>
                    </p:nvPicPr>
                    <p:blipFill>
                      <a:blip r:embed="rId2">
                        <a:clrChange>
                          <a:clrFrom>
                            <a:srgbClr val="000000"/>
                          </a:clrFrom>
                          <a:clrTo>
                            <a:srgbClr val="000000"/>
                          </a:clrTo>
                        </a:clrChange>
                      </a:blip>
                      <a:stretch>
                        <a:fillRect/>
                      </a:stretch>
                    </p:blipFill>
                    <p:spPr>
                      <a:xfrm>
                        <a:off x="4038600" y="3732213"/>
                        <a:ext cx="1524000" cy="417512"/>
                      </a:xfrm>
                      <a:prstGeom prst="rect">
                        <a:avLst/>
                      </a:prstGeom>
                      <a:noFill/>
                      <a:ln w="38100">
                        <a:noFill/>
                        <a:miter/>
                      </a:ln>
                    </p:spPr>
                  </p:pic>
                </p:oleObj>
              </mc:Fallback>
            </mc:AlternateContent>
          </a:graphicData>
        </a:graphic>
      </p:graphicFrame>
      <p:graphicFrame>
        <p:nvGraphicFramePr>
          <p:cNvPr id="56324" name="Object 4"/>
          <p:cNvGraphicFramePr>
            <a:graphicFrameLocks noChangeAspect="1"/>
          </p:cNvGraphicFramePr>
          <p:nvPr/>
        </p:nvGraphicFramePr>
        <p:xfrm>
          <a:off x="2282825" y="4618038"/>
          <a:ext cx="4594225" cy="928687"/>
        </p:xfrm>
        <a:graphic>
          <a:graphicData uri="http://schemas.openxmlformats.org/presentationml/2006/ole">
            <mc:AlternateContent xmlns:mc="http://schemas.openxmlformats.org/markup-compatibility/2006">
              <mc:Choice xmlns:v="urn:schemas-microsoft-com:vml" Requires="v">
                <p:oleObj spid="_x0000_s3117" name="" r:id="rId3" imgW="1784985" imgH="352425" progId="Equation.3">
                  <p:embed/>
                </p:oleObj>
              </mc:Choice>
              <mc:Fallback>
                <p:oleObj name="" r:id="rId3" imgW="1784985" imgH="352425" progId="Equation.3">
                  <p:embed/>
                  <p:pic>
                    <p:nvPicPr>
                      <p:cNvPr id="0" name="图片 3116"/>
                      <p:cNvPicPr/>
                      <p:nvPr/>
                    </p:nvPicPr>
                    <p:blipFill>
                      <a:blip r:embed="rId4">
                        <a:clrChange>
                          <a:clrFrom>
                            <a:srgbClr val="000000"/>
                          </a:clrFrom>
                          <a:clrTo>
                            <a:srgbClr val="000000"/>
                          </a:clrTo>
                        </a:clrChange>
                      </a:blip>
                      <a:stretch>
                        <a:fillRect/>
                      </a:stretch>
                    </p:blipFill>
                    <p:spPr>
                      <a:xfrm>
                        <a:off x="2282825" y="4618038"/>
                        <a:ext cx="4594225" cy="928687"/>
                      </a:xfrm>
                      <a:prstGeom prst="rect">
                        <a:avLst/>
                      </a:prstGeom>
                      <a:noFill/>
                      <a:ln w="38100">
                        <a:noFill/>
                        <a:miter/>
                      </a:ln>
                    </p:spPr>
                  </p:pic>
                </p:oleObj>
              </mc:Fallback>
            </mc:AlternateContent>
          </a:graphicData>
        </a:graphic>
      </p:graphicFrame>
      <p:graphicFrame>
        <p:nvGraphicFramePr>
          <p:cNvPr id="56325" name="Object 5"/>
          <p:cNvGraphicFramePr>
            <a:graphicFrameLocks noChangeAspect="1"/>
          </p:cNvGraphicFramePr>
          <p:nvPr/>
        </p:nvGraphicFramePr>
        <p:xfrm>
          <a:off x="2667000" y="5761038"/>
          <a:ext cx="685800" cy="404812"/>
        </p:xfrm>
        <a:graphic>
          <a:graphicData uri="http://schemas.openxmlformats.org/presentationml/2006/ole">
            <mc:AlternateContent xmlns:mc="http://schemas.openxmlformats.org/markup-compatibility/2006">
              <mc:Choice xmlns:v="urn:schemas-microsoft-com:vml" Requires="v">
                <p:oleObj spid="_x0000_s3119" name="" r:id="rId5" imgW="286385" imgH="165100" progId="Equation.3">
                  <p:embed/>
                </p:oleObj>
              </mc:Choice>
              <mc:Fallback>
                <p:oleObj name="" r:id="rId5" imgW="286385" imgH="165100" progId="Equation.3">
                  <p:embed/>
                  <p:pic>
                    <p:nvPicPr>
                      <p:cNvPr id="0" name="图片 3118"/>
                      <p:cNvPicPr/>
                      <p:nvPr/>
                    </p:nvPicPr>
                    <p:blipFill>
                      <a:blip r:embed="rId6">
                        <a:clrChange>
                          <a:clrFrom>
                            <a:srgbClr val="000000"/>
                          </a:clrFrom>
                          <a:clrTo>
                            <a:srgbClr val="000000"/>
                          </a:clrTo>
                        </a:clrChange>
                      </a:blip>
                      <a:stretch>
                        <a:fillRect/>
                      </a:stretch>
                    </p:blipFill>
                    <p:spPr>
                      <a:xfrm>
                        <a:off x="2667000" y="5761038"/>
                        <a:ext cx="685800" cy="404812"/>
                      </a:xfrm>
                      <a:prstGeom prst="rect">
                        <a:avLst/>
                      </a:prstGeom>
                      <a:noFill/>
                      <a:ln w="38100">
                        <a:noFill/>
                        <a:miter/>
                      </a:ln>
                    </p:spPr>
                  </p:pic>
                </p:oleObj>
              </mc:Fallback>
            </mc:AlternateContent>
          </a:graphicData>
        </a:graphic>
      </p:graphicFrame>
      <p:sp>
        <p:nvSpPr>
          <p:cNvPr id="56326" name="Text Box 6"/>
          <p:cNvSpPr txBox="1"/>
          <p:nvPr/>
        </p:nvSpPr>
        <p:spPr>
          <a:xfrm>
            <a:off x="1908175" y="1196975"/>
            <a:ext cx="5472113" cy="706755"/>
          </a:xfrm>
          <a:prstGeom prst="rect">
            <a:avLst/>
          </a:prstGeom>
          <a:noFill/>
          <a:ln w="9525">
            <a:noFill/>
          </a:ln>
        </p:spPr>
        <p:txBody>
          <a:bodyPr anchor="t" anchorCtr="0">
            <a:spAutoFit/>
          </a:bodyPr>
          <a:p>
            <a:pPr algn="ctr">
              <a:spcBef>
                <a:spcPct val="50000"/>
              </a:spcBef>
            </a:pPr>
            <a:r>
              <a:rPr lang="zh-CN" altLang="en-US" sz="4000" b="1" dirty="0">
                <a:solidFill>
                  <a:schemeClr val="tx1"/>
                </a:solidFill>
                <a:latin typeface="Times New Roman" panose="02020603050405020304" pitchFamily="18" charset="0"/>
                <a:ea typeface="宋体" panose="02010600030101010101" pitchFamily="2" charset="-122"/>
              </a:rPr>
              <a:t>图距离逼近测地距离</a:t>
            </a:r>
            <a:endParaRPr lang="zh-CN" altLang="en-US" sz="4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pic>
        <p:nvPicPr>
          <p:cNvPr id="58370" name="Picture 3" descr="web2"/>
          <p:cNvPicPr>
            <a:picLocks noChangeAspect="1"/>
          </p:cNvPicPr>
          <p:nvPr/>
        </p:nvPicPr>
        <p:blipFill>
          <a:blip r:embed="rId1"/>
          <a:stretch>
            <a:fillRect/>
          </a:stretch>
        </p:blipFill>
        <p:spPr>
          <a:xfrm>
            <a:off x="838200" y="1371600"/>
            <a:ext cx="6781800" cy="5373688"/>
          </a:xfrm>
          <a:prstGeom prst="rect">
            <a:avLst/>
          </a:prstGeom>
          <a:noFill/>
          <a:ln w="9525">
            <a:noFill/>
          </a:ln>
        </p:spPr>
      </p:pic>
      <p:sp>
        <p:nvSpPr>
          <p:cNvPr id="58371" name="Text Box 4"/>
          <p:cNvSpPr txBox="1"/>
          <p:nvPr/>
        </p:nvSpPr>
        <p:spPr>
          <a:xfrm>
            <a:off x="7086600" y="5486400"/>
            <a:ext cx="1981200" cy="829945"/>
          </a:xfrm>
          <a:prstGeom prst="rect">
            <a:avLst/>
          </a:prstGeom>
          <a:noFill/>
          <a:ln w="9525">
            <a:noFill/>
          </a:ln>
        </p:spPr>
        <p:txBody>
          <a:bodyPr anchor="t" anchorCtr="0">
            <a:spAutoFit/>
          </a:bodyPr>
          <a:p>
            <a:pPr>
              <a:spcBef>
                <a:spcPct val="20000"/>
              </a:spcBef>
            </a:pPr>
            <a:r>
              <a:rPr lang="en-US" altLang="zh-CN" sz="1600" dirty="0">
                <a:solidFill>
                  <a:schemeClr val="tx1"/>
                </a:solidFill>
                <a:latin typeface="Times New Roman" panose="02020603050405020304" pitchFamily="18" charset="0"/>
                <a:ea typeface="宋体" panose="02010600030101010101" pitchFamily="2" charset="-122"/>
              </a:rPr>
              <a:t>Figure from http://isomap.stanford.edu/handfig.html</a:t>
            </a:r>
            <a:endParaRPr lang="en-US" altLang="zh-CN" sz="1600" dirty="0">
              <a:solidFill>
                <a:schemeClr val="tx1"/>
              </a:solidFill>
              <a:latin typeface="Times New Roman" panose="02020603050405020304" pitchFamily="18" charset="0"/>
              <a:ea typeface="宋体" panose="02010600030101010101" pitchFamily="2" charset="-122"/>
            </a:endParaRPr>
          </a:p>
        </p:txBody>
      </p:sp>
      <p:sp>
        <p:nvSpPr>
          <p:cNvPr id="58372" name="Rectangle 6"/>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en-US" altLang="zh-CN" dirty="0"/>
              <a:t>ISOMAP</a:t>
            </a:r>
            <a:r>
              <a:rPr lang="zh-CN" altLang="en-US" dirty="0"/>
              <a:t>实验结果</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57346"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en-US" altLang="zh-CN" dirty="0">
                <a:ea typeface="宋体" panose="02010600030101010101" pitchFamily="2" charset="-122"/>
              </a:rPr>
              <a:t>ISOMAP</a:t>
            </a:r>
            <a:r>
              <a:rPr lang="zh-CN" altLang="en-US" dirty="0"/>
              <a:t>实验结果</a:t>
            </a:r>
            <a:endParaRPr lang="zh-CN" altLang="en-US" dirty="0"/>
          </a:p>
        </p:txBody>
      </p:sp>
      <p:graphicFrame>
        <p:nvGraphicFramePr>
          <p:cNvPr id="57347" name="Object 3"/>
          <p:cNvGraphicFramePr>
            <a:graphicFrameLocks noChangeAspect="1"/>
          </p:cNvGraphicFramePr>
          <p:nvPr/>
        </p:nvGraphicFramePr>
        <p:xfrm>
          <a:off x="806450" y="1389063"/>
          <a:ext cx="6934200" cy="5391150"/>
        </p:xfrm>
        <a:graphic>
          <a:graphicData uri="http://schemas.openxmlformats.org/presentationml/2006/ole">
            <mc:AlternateContent xmlns:mc="http://schemas.openxmlformats.org/markup-compatibility/2006">
              <mc:Choice xmlns:v="urn:schemas-microsoft-com:vml" Requires="v">
                <p:oleObj spid="_x0000_s3120" name="" r:id="rId1" imgW="7705725" imgH="5991225" progId="MSPhotoEd.3">
                  <p:embed/>
                </p:oleObj>
              </mc:Choice>
              <mc:Fallback>
                <p:oleObj name="" r:id="rId1" imgW="7705725" imgH="5991225" progId="MSPhotoEd.3">
                  <p:embed/>
                  <p:pic>
                    <p:nvPicPr>
                      <p:cNvPr id="0" name="图片 3119"/>
                      <p:cNvPicPr/>
                      <p:nvPr/>
                    </p:nvPicPr>
                    <p:blipFill>
                      <a:blip r:embed="rId2"/>
                      <a:stretch>
                        <a:fillRect/>
                      </a:stretch>
                    </p:blipFill>
                    <p:spPr>
                      <a:xfrm>
                        <a:off x="806450" y="1389063"/>
                        <a:ext cx="6934200" cy="5391150"/>
                      </a:xfrm>
                      <a:prstGeom prst="rect">
                        <a:avLst/>
                      </a:prstGeom>
                      <a:noFill/>
                      <a:ln w="38100">
                        <a:noFill/>
                        <a:miter/>
                      </a:ln>
                    </p:spPr>
                  </p:pic>
                </p:oleObj>
              </mc:Fallback>
            </mc:AlternateContent>
          </a:graphicData>
        </a:graphic>
      </p:graphicFrame>
      <p:sp>
        <p:nvSpPr>
          <p:cNvPr id="57348" name="Text Box 4"/>
          <p:cNvSpPr txBox="1"/>
          <p:nvPr/>
        </p:nvSpPr>
        <p:spPr>
          <a:xfrm>
            <a:off x="7642225" y="5638800"/>
            <a:ext cx="1501775" cy="583565"/>
          </a:xfrm>
          <a:prstGeom prst="rect">
            <a:avLst/>
          </a:prstGeom>
          <a:noFill/>
          <a:ln w="9525">
            <a:noFill/>
          </a:ln>
        </p:spPr>
        <p:txBody>
          <a:bodyPr anchor="t" anchorCtr="0">
            <a:spAutoFit/>
          </a:bodyPr>
          <a:p>
            <a:pPr>
              <a:spcBef>
                <a:spcPct val="20000"/>
              </a:spcBef>
            </a:pPr>
            <a:r>
              <a:rPr lang="en-US" altLang="zh-CN" sz="1600" dirty="0">
                <a:solidFill>
                  <a:schemeClr val="tx1"/>
                </a:solidFill>
                <a:latin typeface="Times New Roman" panose="02020603050405020304" pitchFamily="18" charset="0"/>
                <a:ea typeface="宋体" panose="02010600030101010101" pitchFamily="2" charset="-122"/>
              </a:rPr>
              <a:t>Figures from ISOMAP paper</a:t>
            </a:r>
            <a:endParaRPr lang="en-US" altLang="zh-CN" sz="16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61442"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代表性算法</a:t>
            </a:r>
            <a:r>
              <a:rPr lang="en-US" altLang="zh-CN" dirty="0"/>
              <a:t>-1</a:t>
            </a:r>
            <a:endParaRPr lang="en-US" altLang="zh-CN" dirty="0"/>
          </a:p>
        </p:txBody>
      </p:sp>
      <p:sp>
        <p:nvSpPr>
          <p:cNvPr id="61443" name="Rectangle 3"/>
          <p:cNvSpPr>
            <a:spLocks noGrp="1"/>
          </p:cNvSpPr>
          <p:nvPr>
            <p:ph idx="4294967295"/>
          </p:nvPr>
        </p:nvSpPr>
        <p:spPr>
          <a:xfrm>
            <a:off x="685800" y="1447800"/>
            <a:ext cx="8458200" cy="5029200"/>
          </a:xfrm>
          <a:ln/>
        </p:spPr>
        <p:txBody>
          <a:bodyPr vert="horz" wrap="square" lIns="91440" tIns="45720" rIns="91440" bIns="45720" anchor="t" anchorCtr="0"/>
          <a:p>
            <a:pPr eaLnBrk="1" hangingPunct="1"/>
            <a:r>
              <a:rPr lang="en-US" altLang="zh-CN" sz="3200" dirty="0"/>
              <a:t>ISOMAP (Isometric feature mapping)</a:t>
            </a:r>
            <a:endParaRPr lang="en-US" altLang="zh-CN" sz="3200" dirty="0"/>
          </a:p>
          <a:p>
            <a:pPr lvl="1" eaLnBrk="1" hangingPunct="1"/>
            <a:r>
              <a:rPr lang="zh-CN" altLang="en-US" sz="2800" dirty="0"/>
              <a:t>前提假设</a:t>
            </a:r>
            <a:endParaRPr lang="zh-CN" altLang="en-US" sz="2800" dirty="0"/>
          </a:p>
          <a:p>
            <a:pPr lvl="2" eaLnBrk="1" hangingPunct="1"/>
            <a:r>
              <a:rPr lang="zh-CN" altLang="en-US" sz="2000" dirty="0"/>
              <a:t>数据所在的低维流形与欧式空间的一个子集整体等距</a:t>
            </a:r>
            <a:endParaRPr lang="zh-CN" altLang="en-US" sz="2000" dirty="0"/>
          </a:p>
          <a:p>
            <a:pPr lvl="2" eaLnBrk="1" hangingPunct="1"/>
            <a:r>
              <a:rPr lang="zh-CN" altLang="en-US" sz="2000" dirty="0"/>
              <a:t>该欧式空间的子集是一个凸集</a:t>
            </a:r>
            <a:endParaRPr lang="zh-CN" altLang="en-US" sz="2000" dirty="0"/>
          </a:p>
          <a:p>
            <a:pPr lvl="1" eaLnBrk="1" hangingPunct="1"/>
            <a:r>
              <a:rPr lang="zh-CN" altLang="en-US" sz="2800" dirty="0"/>
              <a:t>思想核心</a:t>
            </a:r>
            <a:endParaRPr lang="zh-CN" altLang="en-US" sz="2800" dirty="0"/>
          </a:p>
          <a:p>
            <a:pPr lvl="2" eaLnBrk="1" hangingPunct="1"/>
            <a:r>
              <a:rPr lang="zh-CN" altLang="en-US" sz="2000" dirty="0"/>
              <a:t>较近点对之间的测地距离用欧式距离代替</a:t>
            </a:r>
            <a:endParaRPr lang="zh-CN" altLang="en-US" sz="2000" dirty="0"/>
          </a:p>
          <a:p>
            <a:pPr lvl="2" eaLnBrk="1" hangingPunct="1"/>
            <a:r>
              <a:rPr lang="zh-CN" altLang="en-US" sz="2000" dirty="0"/>
              <a:t>较远点对之间的测地距离用最短路径来逼近</a:t>
            </a:r>
            <a:endParaRPr lang="zh-CN" altLang="en-US" sz="2000" dirty="0"/>
          </a:p>
          <a:p>
            <a:pPr lvl="1" eaLnBrk="1" hangingPunct="1"/>
            <a:r>
              <a:rPr lang="zh-CN" altLang="en-US" sz="2800" dirty="0"/>
              <a:t>算法特点</a:t>
            </a:r>
            <a:endParaRPr lang="zh-CN" altLang="en-US" sz="2800" dirty="0"/>
          </a:p>
          <a:p>
            <a:pPr lvl="2" eaLnBrk="1" hangingPunct="1"/>
            <a:r>
              <a:rPr lang="zh-CN" altLang="en-US" sz="2000" dirty="0"/>
              <a:t>适用于学习</a:t>
            </a:r>
            <a:r>
              <a:rPr lang="zh-CN" altLang="en-US" sz="2000" dirty="0">
                <a:solidFill>
                  <a:srgbClr val="FF0000"/>
                </a:solidFill>
              </a:rPr>
              <a:t>内部平坦的低维流形</a:t>
            </a:r>
            <a:endParaRPr lang="zh-CN" altLang="en-US" sz="2000" dirty="0">
              <a:solidFill>
                <a:srgbClr val="FF0000"/>
              </a:solidFill>
            </a:endParaRPr>
          </a:p>
          <a:p>
            <a:pPr lvl="2" eaLnBrk="1" hangingPunct="1"/>
            <a:r>
              <a:rPr lang="zh-CN" altLang="en-US" sz="2000" dirty="0"/>
              <a:t>不适于学习</a:t>
            </a:r>
            <a:r>
              <a:rPr lang="zh-CN" altLang="en-US" sz="2000" dirty="0">
                <a:solidFill>
                  <a:srgbClr val="FF0000"/>
                </a:solidFill>
              </a:rPr>
              <a:t>有较大内在曲率的流形</a:t>
            </a:r>
            <a:endParaRPr lang="zh-CN" altLang="en-US" sz="2000" dirty="0">
              <a:solidFill>
                <a:srgbClr val="FF0000"/>
              </a:solidFill>
            </a:endParaRPr>
          </a:p>
          <a:p>
            <a:pPr lvl="2" eaLnBrk="1" hangingPunct="1"/>
            <a:r>
              <a:rPr lang="zh-CN" altLang="en-US" sz="2000" dirty="0"/>
              <a:t>计算点对间的最短路径比较耗时</a:t>
            </a:r>
            <a:endParaRPr lang="zh-CN" alt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12290"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从降维问题说起</a:t>
            </a:r>
            <a:endParaRPr lang="zh-CN" altLang="en-US" dirty="0"/>
          </a:p>
        </p:txBody>
      </p:sp>
      <p:sp>
        <p:nvSpPr>
          <p:cNvPr id="12291" name="Rectangle 3"/>
          <p:cNvSpPr>
            <a:spLocks noGrp="1"/>
          </p:cNvSpPr>
          <p:nvPr>
            <p:ph type="body" sz="half" idx="4294967295"/>
          </p:nvPr>
        </p:nvSpPr>
        <p:spPr>
          <a:xfrm>
            <a:off x="0" y="1484630"/>
            <a:ext cx="8218805" cy="4530725"/>
          </a:xfrm>
          <a:ln/>
        </p:spPr>
        <p:txBody>
          <a:bodyPr vert="horz" wrap="square" lIns="91440" tIns="45720" rIns="91440" bIns="45720" anchor="t" anchorCtr="0"/>
          <a:p>
            <a:pPr eaLnBrk="1" hangingPunct="1">
              <a:buClr>
                <a:schemeClr val="accent1"/>
              </a:buClr>
              <a:buSzTx/>
              <a:buFont typeface="Wingdings" panose="05000000000000000000" pitchFamily="2" charset="2"/>
            </a:pPr>
            <a:r>
              <a:rPr lang="zh-CN" altLang="en-US" dirty="0"/>
              <a:t>降维的动机</a:t>
            </a:r>
            <a:endParaRPr lang="zh-CN" altLang="en-US" dirty="0"/>
          </a:p>
        </p:txBody>
      </p:sp>
      <p:sp>
        <p:nvSpPr>
          <p:cNvPr id="12292" name="Rectangle 4"/>
          <p:cNvSpPr/>
          <p:nvPr/>
        </p:nvSpPr>
        <p:spPr>
          <a:xfrm>
            <a:off x="0" y="2243773"/>
            <a:ext cx="309880" cy="39878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sp>
        <p:nvSpPr>
          <p:cNvPr id="12293" name="Rectangle 5"/>
          <p:cNvSpPr/>
          <p:nvPr/>
        </p:nvSpPr>
        <p:spPr>
          <a:xfrm>
            <a:off x="0" y="2343785"/>
            <a:ext cx="309880" cy="39878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sp>
        <p:nvSpPr>
          <p:cNvPr id="12294" name="Rectangle 6"/>
          <p:cNvSpPr/>
          <p:nvPr/>
        </p:nvSpPr>
        <p:spPr>
          <a:xfrm>
            <a:off x="0" y="-199390"/>
            <a:ext cx="309880" cy="39878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grpSp>
        <p:nvGrpSpPr>
          <p:cNvPr id="12295" name="Group 29"/>
          <p:cNvGrpSpPr/>
          <p:nvPr/>
        </p:nvGrpSpPr>
        <p:grpSpPr>
          <a:xfrm>
            <a:off x="1066800" y="2189163"/>
            <a:ext cx="7010400" cy="3754437"/>
            <a:chOff x="672" y="1331"/>
            <a:chExt cx="4416" cy="2365"/>
          </a:xfrm>
        </p:grpSpPr>
        <p:graphicFrame>
          <p:nvGraphicFramePr>
            <p:cNvPr id="12296" name="Object 13"/>
            <p:cNvGraphicFramePr>
              <a:graphicFrameLocks noChangeAspect="1"/>
            </p:cNvGraphicFramePr>
            <p:nvPr/>
          </p:nvGraphicFramePr>
          <p:xfrm>
            <a:off x="2844" y="2271"/>
            <a:ext cx="72" cy="136"/>
          </p:xfrm>
          <a:graphic>
            <a:graphicData uri="http://schemas.openxmlformats.org/presentationml/2006/ole">
              <mc:AlternateContent xmlns:mc="http://schemas.openxmlformats.org/markup-compatibility/2006">
                <mc:Choice xmlns:v="urn:schemas-microsoft-com:vml" Requires="v">
                  <p:oleObj spid="_x0000_s3080" name="" r:id="rId1" imgW="114300" imgH="215900" progId="Equation.3">
                    <p:embed/>
                  </p:oleObj>
                </mc:Choice>
                <mc:Fallback>
                  <p:oleObj name="" r:id="rId1" imgW="114300" imgH="215900" progId="Equation.3">
                    <p:embed/>
                    <p:pic>
                      <p:nvPicPr>
                        <p:cNvPr id="0" name="图片 3079"/>
                        <p:cNvPicPr/>
                        <p:nvPr/>
                      </p:nvPicPr>
                      <p:blipFill>
                        <a:blip r:embed="rId2"/>
                        <a:stretch>
                          <a:fillRect/>
                        </a:stretch>
                      </p:blipFill>
                      <p:spPr>
                        <a:xfrm>
                          <a:off x="2844" y="2271"/>
                          <a:ext cx="72" cy="136"/>
                        </a:xfrm>
                        <a:prstGeom prst="rect">
                          <a:avLst/>
                        </a:prstGeom>
                        <a:noFill/>
                        <a:ln w="38100">
                          <a:noFill/>
                          <a:miter/>
                        </a:ln>
                      </p:spPr>
                    </p:pic>
                  </p:oleObj>
                </mc:Fallback>
              </mc:AlternateContent>
            </a:graphicData>
          </a:graphic>
        </p:graphicFrame>
        <p:sp>
          <p:nvSpPr>
            <p:cNvPr id="12297" name="Oval 14"/>
            <p:cNvSpPr/>
            <p:nvPr/>
          </p:nvSpPr>
          <p:spPr>
            <a:xfrm>
              <a:off x="672" y="1331"/>
              <a:ext cx="1008" cy="528"/>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2298" name="Text Box 15"/>
            <p:cNvSpPr txBox="1"/>
            <p:nvPr/>
          </p:nvSpPr>
          <p:spPr>
            <a:xfrm>
              <a:off x="839" y="1331"/>
              <a:ext cx="864" cy="518"/>
            </a:xfrm>
            <a:prstGeom prst="rect">
              <a:avLst/>
            </a:prstGeom>
            <a:noFill/>
            <a:ln w="9525">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增加特征数</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2299" name="AutoShape 16"/>
            <p:cNvSpPr/>
            <p:nvPr/>
          </p:nvSpPr>
          <p:spPr>
            <a:xfrm>
              <a:off x="1776" y="1523"/>
              <a:ext cx="528" cy="240"/>
            </a:xfrm>
            <a:prstGeom prst="rightArrow">
              <a:avLst>
                <a:gd name="adj1" fmla="val 50000"/>
                <a:gd name="adj2" fmla="val 55000"/>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2300" name="Oval 17"/>
            <p:cNvSpPr/>
            <p:nvPr/>
          </p:nvSpPr>
          <p:spPr>
            <a:xfrm>
              <a:off x="2472" y="1383"/>
              <a:ext cx="907" cy="59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2301" name="Text Box 18"/>
            <p:cNvSpPr txBox="1"/>
            <p:nvPr/>
          </p:nvSpPr>
          <p:spPr>
            <a:xfrm>
              <a:off x="2656" y="1428"/>
              <a:ext cx="768" cy="518"/>
            </a:xfrm>
            <a:prstGeom prst="rect">
              <a:avLst/>
            </a:prstGeom>
            <a:noFill/>
            <a:ln w="9525">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增加信息量</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2302" name="AutoShape 19"/>
            <p:cNvSpPr/>
            <p:nvPr/>
          </p:nvSpPr>
          <p:spPr>
            <a:xfrm>
              <a:off x="3504" y="1523"/>
              <a:ext cx="528" cy="288"/>
            </a:xfrm>
            <a:prstGeom prst="rightArrow">
              <a:avLst>
                <a:gd name="adj1" fmla="val 50000"/>
                <a:gd name="adj2" fmla="val 45807"/>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2303" name="Oval 20"/>
            <p:cNvSpPr/>
            <p:nvPr/>
          </p:nvSpPr>
          <p:spPr>
            <a:xfrm>
              <a:off x="4080" y="1379"/>
              <a:ext cx="1008" cy="528"/>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2304" name="Text Box 21"/>
            <p:cNvSpPr txBox="1"/>
            <p:nvPr/>
          </p:nvSpPr>
          <p:spPr>
            <a:xfrm>
              <a:off x="4272" y="1379"/>
              <a:ext cx="768" cy="518"/>
            </a:xfrm>
            <a:prstGeom prst="rect">
              <a:avLst/>
            </a:prstGeom>
            <a:noFill/>
            <a:ln w="9525">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提高准确性</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2305" name="AutoShape 22"/>
            <p:cNvSpPr/>
            <p:nvPr/>
          </p:nvSpPr>
          <p:spPr>
            <a:xfrm>
              <a:off x="1097" y="1926"/>
              <a:ext cx="150" cy="409"/>
            </a:xfrm>
            <a:prstGeom prst="downArrow">
              <a:avLst>
                <a:gd name="adj1" fmla="val 50000"/>
                <a:gd name="adj2" fmla="val 68128"/>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2306" name="Oval 23"/>
            <p:cNvSpPr/>
            <p:nvPr/>
          </p:nvSpPr>
          <p:spPr>
            <a:xfrm>
              <a:off x="864" y="2400"/>
              <a:ext cx="624" cy="12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2307" name="Text Box 24"/>
            <p:cNvSpPr txBox="1"/>
            <p:nvPr/>
          </p:nvSpPr>
          <p:spPr>
            <a:xfrm>
              <a:off x="912" y="2544"/>
              <a:ext cx="576" cy="1152"/>
            </a:xfrm>
            <a:prstGeom prst="rect">
              <a:avLst/>
            </a:prstGeom>
            <a:noFill/>
            <a:ln w="9525">
              <a:noFill/>
            </a:ln>
          </p:spPr>
          <p:txBody>
            <a:bodyPr vert="eaVert"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增加训练分类器的难度</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2308" name="AutoShape 25"/>
            <p:cNvSpPr/>
            <p:nvPr/>
          </p:nvSpPr>
          <p:spPr>
            <a:xfrm>
              <a:off x="1610" y="2957"/>
              <a:ext cx="672" cy="240"/>
            </a:xfrm>
            <a:prstGeom prst="leftRightArrow">
              <a:avLst>
                <a:gd name="adj1" fmla="val 50000"/>
                <a:gd name="adj2" fmla="val 56000"/>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2309" name="Oval 26"/>
            <p:cNvSpPr/>
            <p:nvPr/>
          </p:nvSpPr>
          <p:spPr>
            <a:xfrm>
              <a:off x="2381" y="2771"/>
              <a:ext cx="1056" cy="57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2310" name="Text Box 27"/>
            <p:cNvSpPr txBox="1"/>
            <p:nvPr/>
          </p:nvSpPr>
          <p:spPr>
            <a:xfrm>
              <a:off x="2509" y="2915"/>
              <a:ext cx="912" cy="288"/>
            </a:xfrm>
            <a:prstGeom prst="rect">
              <a:avLst/>
            </a:prstGeom>
            <a:noFill/>
            <a:ln w="9525">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维数灾难</a:t>
              </a:r>
              <a:endParaRPr lang="zh-CN" altLang="en-US" sz="2400" dirty="0">
                <a:solidFill>
                  <a:schemeClr val="tx1"/>
                </a:solidFill>
                <a:latin typeface="Times New Roman" panose="02020603050405020304" pitchFamily="18" charset="0"/>
                <a:ea typeface="宋体" panose="02010600030101010101" pitchFamily="2" charset="-122"/>
              </a:endParaRPr>
            </a:p>
          </p:txBody>
        </p:sp>
      </p:grpSp>
      <p:sp>
        <p:nvSpPr>
          <p:cNvPr id="12311" name="Text Box 28"/>
          <p:cNvSpPr txBox="1"/>
          <p:nvPr/>
        </p:nvSpPr>
        <p:spPr>
          <a:xfrm>
            <a:off x="1066800" y="6003925"/>
            <a:ext cx="7543800" cy="706755"/>
          </a:xfrm>
          <a:prstGeom prst="rect">
            <a:avLst/>
          </a:prstGeom>
          <a:noFill/>
          <a:ln w="9525">
            <a:noFill/>
          </a:ln>
        </p:spPr>
        <p:txBody>
          <a:bodyPr anchor="t" anchorCtr="0">
            <a:spAutoFit/>
          </a:bodyPr>
          <a:p>
            <a:pPr>
              <a:spcBef>
                <a:spcPct val="50000"/>
              </a:spcBef>
            </a:pPr>
            <a:r>
              <a:rPr lang="zh-CN" altLang="en-US" b="1" dirty="0">
                <a:solidFill>
                  <a:schemeClr val="tx1"/>
                </a:solidFill>
                <a:latin typeface="黑体" panose="02010609060101010101" pitchFamily="49" charset="-122"/>
                <a:ea typeface="黑体" panose="02010609060101010101" pitchFamily="49" charset="-122"/>
              </a:rPr>
              <a:t>解决办法：选取尽可能多的</a:t>
            </a:r>
            <a:r>
              <a:rPr lang="en-US" altLang="zh-CN" b="1" dirty="0">
                <a:solidFill>
                  <a:schemeClr val="tx1"/>
                </a:solidFill>
                <a:latin typeface="黑体" panose="02010609060101010101" pitchFamily="49" charset="-122"/>
                <a:ea typeface="黑体" panose="02010609060101010101" pitchFamily="49" charset="-122"/>
              </a:rPr>
              <a:t>, </a:t>
            </a:r>
            <a:r>
              <a:rPr lang="zh-CN" altLang="en-US" b="1" dirty="0">
                <a:solidFill>
                  <a:schemeClr val="tx1"/>
                </a:solidFill>
                <a:latin typeface="黑体" panose="02010609060101010101" pitchFamily="49" charset="-122"/>
                <a:ea typeface="黑体" panose="02010609060101010101" pitchFamily="49" charset="-122"/>
              </a:rPr>
              <a:t>可能有用的特征</a:t>
            </a:r>
            <a:r>
              <a:rPr lang="en-US" altLang="zh-CN" b="1" dirty="0">
                <a:solidFill>
                  <a:schemeClr val="tx1"/>
                </a:solidFill>
                <a:latin typeface="黑体" panose="02010609060101010101" pitchFamily="49" charset="-122"/>
                <a:ea typeface="黑体" panose="02010609060101010101" pitchFamily="49" charset="-122"/>
              </a:rPr>
              <a:t>, </a:t>
            </a:r>
            <a:r>
              <a:rPr lang="zh-CN" altLang="en-US" b="1" dirty="0">
                <a:solidFill>
                  <a:schemeClr val="tx1"/>
                </a:solidFill>
                <a:latin typeface="黑体" panose="02010609060101010101" pitchFamily="49" charset="-122"/>
                <a:ea typeface="黑体" panose="02010609060101010101" pitchFamily="49" charset="-122"/>
              </a:rPr>
              <a:t>然后根据需要进行特征</a:t>
            </a:r>
            <a:r>
              <a:rPr lang="en-US" altLang="zh-CN" b="1" dirty="0">
                <a:solidFill>
                  <a:schemeClr val="tx1"/>
                </a:solidFill>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维数约简</a:t>
            </a:r>
            <a:r>
              <a:rPr lang="en-US" altLang="zh-CN" b="1" dirty="0">
                <a:solidFill>
                  <a:schemeClr val="tx1"/>
                </a:solidFill>
                <a:latin typeface="黑体" panose="02010609060101010101" pitchFamily="49" charset="-122"/>
                <a:ea typeface="黑体" panose="02010609060101010101" pitchFamily="49" charset="-122"/>
              </a:rPr>
              <a:t>.</a:t>
            </a:r>
            <a:endParaRPr lang="en-US" altLang="zh-CN" b="1"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1554480"/>
            <a:ext cx="5546090" cy="3449320"/>
          </a:xfrm>
          <a:prstGeom prst="rect">
            <a:avLst/>
          </a:prstGeom>
        </p:spPr>
      </p:pic>
      <p:pic>
        <p:nvPicPr>
          <p:cNvPr id="3" name="图片 2"/>
          <p:cNvPicPr>
            <a:picLocks noChangeAspect="1"/>
          </p:cNvPicPr>
          <p:nvPr/>
        </p:nvPicPr>
        <p:blipFill>
          <a:blip r:embed="rId2"/>
          <a:stretch>
            <a:fillRect/>
          </a:stretch>
        </p:blipFill>
        <p:spPr>
          <a:xfrm>
            <a:off x="6019800" y="0"/>
            <a:ext cx="2813050" cy="2459355"/>
          </a:xfrm>
          <a:prstGeom prst="rect">
            <a:avLst/>
          </a:prstGeom>
        </p:spPr>
      </p:pic>
      <p:sp>
        <p:nvSpPr>
          <p:cNvPr id="4" name="右箭头 3"/>
          <p:cNvSpPr/>
          <p:nvPr/>
        </p:nvSpPr>
        <p:spPr>
          <a:xfrm rot="19500000">
            <a:off x="4847590" y="2106930"/>
            <a:ext cx="104521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3"/>
          <a:stretch>
            <a:fillRect/>
          </a:stretch>
        </p:blipFill>
        <p:spPr>
          <a:xfrm>
            <a:off x="5943600" y="3048000"/>
            <a:ext cx="3115945" cy="2535555"/>
          </a:xfrm>
          <a:prstGeom prst="rect">
            <a:avLst/>
          </a:prstGeom>
        </p:spPr>
      </p:pic>
      <p:sp>
        <p:nvSpPr>
          <p:cNvPr id="6" name="下箭头 5"/>
          <p:cNvSpPr/>
          <p:nvPr/>
        </p:nvSpPr>
        <p:spPr>
          <a:xfrm>
            <a:off x="7315200" y="2438400"/>
            <a:ext cx="180975"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strips(down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6" grpId="0" bldLvl="0" animBg="1"/>
      <p:bldP spid="6"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5435" y="304800"/>
            <a:ext cx="3293110" cy="2840355"/>
          </a:xfrm>
          <a:prstGeom prst="rect">
            <a:avLst/>
          </a:prstGeom>
        </p:spPr>
      </p:pic>
      <p:pic>
        <p:nvPicPr>
          <p:cNvPr id="3" name="图片 2"/>
          <p:cNvPicPr>
            <a:picLocks noChangeAspect="1"/>
          </p:cNvPicPr>
          <p:nvPr/>
        </p:nvPicPr>
        <p:blipFill>
          <a:blip r:embed="rId2"/>
          <a:stretch>
            <a:fillRect/>
          </a:stretch>
        </p:blipFill>
        <p:spPr>
          <a:xfrm>
            <a:off x="4648200" y="228600"/>
            <a:ext cx="3964305" cy="3359150"/>
          </a:xfrm>
          <a:prstGeom prst="rect">
            <a:avLst/>
          </a:prstGeom>
        </p:spPr>
      </p:pic>
      <p:pic>
        <p:nvPicPr>
          <p:cNvPr id="4" name="图片 3"/>
          <p:cNvPicPr>
            <a:picLocks noChangeAspect="1"/>
          </p:cNvPicPr>
          <p:nvPr/>
        </p:nvPicPr>
        <p:blipFill>
          <a:blip r:embed="rId3"/>
          <a:stretch>
            <a:fillRect/>
          </a:stretch>
        </p:blipFill>
        <p:spPr>
          <a:xfrm>
            <a:off x="1828800" y="3587750"/>
            <a:ext cx="4283710" cy="3013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62466" name="Text Box 2"/>
          <p:cNvSpPr txBox="1"/>
          <p:nvPr/>
        </p:nvSpPr>
        <p:spPr>
          <a:xfrm>
            <a:off x="381000" y="1524000"/>
            <a:ext cx="8305800" cy="4057650"/>
          </a:xfrm>
          <a:prstGeom prst="rect">
            <a:avLst/>
          </a:prstGeom>
          <a:noFill/>
          <a:ln w="9525">
            <a:noFill/>
          </a:ln>
        </p:spPr>
        <p:txBody>
          <a:bodyPr anchor="t" anchorCtr="0">
            <a:spAutoFit/>
          </a:bodyPr>
          <a:p>
            <a:pPr fontAlgn="t">
              <a:spcBef>
                <a:spcPct val="50000"/>
              </a:spcBef>
              <a:buClrTx/>
              <a:buFont typeface="Wingdings" panose="05000000000000000000" pitchFamily="2" charset="2"/>
              <a:buChar char="Ø"/>
            </a:pPr>
            <a:r>
              <a:rPr lang="zh-CN" altLang="en-US" sz="2400" dirty="0">
                <a:solidFill>
                  <a:schemeClr val="tx1"/>
                </a:solidFill>
                <a:latin typeface="Arial" panose="020B0604020202020204" pitchFamily="34" charset="0"/>
                <a:ea typeface="黑体" panose="02010609060101010101" pitchFamily="49" charset="-122"/>
              </a:rPr>
              <a:t>等距映射</a:t>
            </a:r>
            <a:r>
              <a:rPr lang="en-US" altLang="zh-CN" sz="2400" b="1" dirty="0">
                <a:solidFill>
                  <a:schemeClr val="tx1"/>
                </a:solidFill>
                <a:latin typeface="Times New Roman" panose="02020603050405020304" pitchFamily="18" charset="0"/>
                <a:ea typeface="宋体" panose="02010600030101010101" pitchFamily="2" charset="-122"/>
              </a:rPr>
              <a:t>(ISOMAP)</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1800" b="1" dirty="0">
                <a:solidFill>
                  <a:schemeClr val="tx1"/>
                </a:solidFill>
                <a:latin typeface="Times New Roman" panose="02020603050405020304" pitchFamily="18" charset="0"/>
                <a:ea typeface="宋体" panose="02010600030101010101" pitchFamily="2" charset="-122"/>
              </a:rPr>
              <a:t>J.B. Tenenbaum, V. de Silva, and J. C. Langford. A global geometric framework for nonlinear dimensionality reduction. </a:t>
            </a:r>
            <a:r>
              <a:rPr lang="en-US" altLang="zh-CN" sz="1800" b="1" i="1" dirty="0">
                <a:solidFill>
                  <a:schemeClr val="tx1"/>
                </a:solidFill>
                <a:latin typeface="Times New Roman" panose="02020603050405020304" pitchFamily="18" charset="0"/>
                <a:ea typeface="宋体" panose="02010600030101010101" pitchFamily="2" charset="-122"/>
              </a:rPr>
              <a:t>Science</a:t>
            </a:r>
            <a:r>
              <a:rPr lang="en-US" altLang="zh-CN" sz="1800" b="1" dirty="0">
                <a:solidFill>
                  <a:schemeClr val="tx1"/>
                </a:solidFill>
                <a:latin typeface="Times New Roman" panose="02020603050405020304" pitchFamily="18" charset="0"/>
                <a:ea typeface="宋体" panose="02010600030101010101" pitchFamily="2" charset="-122"/>
              </a:rPr>
              <a:t>, vol. 290, pp. 2319--2323, 2000.</a:t>
            </a:r>
            <a:endParaRPr lang="en-US" altLang="zh-CN" sz="1800" b="1" dirty="0">
              <a:solidFill>
                <a:schemeClr val="tx1"/>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zh-CN" altLang="en-US" sz="2400" dirty="0">
                <a:solidFill>
                  <a:srgbClr val="008000"/>
                </a:solidFill>
                <a:latin typeface="Arial" panose="020B0604020202020204" pitchFamily="34" charset="0"/>
                <a:ea typeface="黑体" panose="02010609060101010101" pitchFamily="49" charset="-122"/>
              </a:rPr>
              <a:t>局部线性嵌入</a:t>
            </a:r>
            <a:r>
              <a:rPr lang="en-US" altLang="zh-CN" sz="2400" b="1" dirty="0">
                <a:solidFill>
                  <a:srgbClr val="008000"/>
                </a:solidFill>
                <a:latin typeface="Times New Roman" panose="02020603050405020304" pitchFamily="18" charset="0"/>
                <a:ea typeface="宋体" panose="02010600030101010101" pitchFamily="2" charset="-122"/>
              </a:rPr>
              <a:t>(LLE)</a:t>
            </a:r>
            <a:endParaRPr lang="en-US" altLang="zh-CN" sz="2400" b="1" dirty="0">
              <a:solidFill>
                <a:srgbClr val="008000"/>
              </a:solidFill>
              <a:latin typeface="Times New Roman" panose="02020603050405020304" pitchFamily="18" charset="0"/>
              <a:ea typeface="宋体" panose="02010600030101010101" pitchFamily="2" charset="-122"/>
            </a:endParaRPr>
          </a:p>
          <a:p>
            <a:pPr fontAlgn="t">
              <a:spcBef>
                <a:spcPct val="50000"/>
              </a:spcBef>
            </a:pPr>
            <a:r>
              <a:rPr lang="en-US" altLang="zh-CN" sz="1800" b="1" dirty="0">
                <a:solidFill>
                  <a:srgbClr val="008000"/>
                </a:solidFill>
                <a:latin typeface="Times New Roman" panose="02020603050405020304" pitchFamily="18" charset="0"/>
                <a:ea typeface="宋体" panose="02010600030101010101" pitchFamily="2" charset="-122"/>
              </a:rPr>
              <a:t>S. T. Roweis and L. K. Saul. Nonlinear dimensionality reduction by locally linear embedding. </a:t>
            </a:r>
            <a:r>
              <a:rPr lang="en-US" altLang="zh-CN" sz="1800" b="1" i="1" dirty="0">
                <a:solidFill>
                  <a:srgbClr val="008000"/>
                </a:solidFill>
                <a:latin typeface="Times New Roman" panose="02020603050405020304" pitchFamily="18" charset="0"/>
                <a:ea typeface="宋体" panose="02010600030101010101" pitchFamily="2" charset="-122"/>
              </a:rPr>
              <a:t>Science</a:t>
            </a:r>
            <a:r>
              <a:rPr lang="en-US" altLang="zh-CN" sz="1800" b="1" dirty="0">
                <a:solidFill>
                  <a:srgbClr val="008000"/>
                </a:solidFill>
                <a:latin typeface="Times New Roman" panose="02020603050405020304" pitchFamily="18" charset="0"/>
                <a:ea typeface="宋体" panose="02010600030101010101" pitchFamily="2" charset="-122"/>
              </a:rPr>
              <a:t>, vol. 290, pp. 2323--2326, 2000.</a:t>
            </a:r>
            <a:endParaRPr lang="en-US" altLang="zh-CN" sz="1800" b="1" dirty="0">
              <a:solidFill>
                <a:srgbClr val="008000"/>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zh-CN" altLang="en-US" sz="2400" dirty="0">
                <a:solidFill>
                  <a:schemeClr val="tx1"/>
                </a:solidFill>
                <a:latin typeface="Arial" panose="020B0604020202020204" pitchFamily="34" charset="0"/>
                <a:ea typeface="黑体" panose="02010609060101010101" pitchFamily="49" charset="-122"/>
              </a:rPr>
              <a:t>拉普拉斯特征映射</a:t>
            </a:r>
            <a:r>
              <a:rPr lang="en-US" altLang="zh-CN" sz="2400" b="1" dirty="0">
                <a:solidFill>
                  <a:schemeClr val="tx1"/>
                </a:solidFill>
                <a:latin typeface="Times New Roman" panose="02020603050405020304" pitchFamily="18" charset="0"/>
                <a:ea typeface="宋体" panose="02010600030101010101" pitchFamily="2" charset="-122"/>
              </a:rPr>
              <a:t>(Laplacian Eigenmap)</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1800" b="1" dirty="0">
                <a:solidFill>
                  <a:schemeClr val="tx1"/>
                </a:solidFill>
                <a:latin typeface="Times New Roman" panose="02020603050405020304" pitchFamily="18" charset="0"/>
                <a:ea typeface="times new roma"/>
              </a:rPr>
              <a:t>M. Belkin, P. Niyogi, Laplacian Eigenmaps for Dimensionality Reduction and Data Representation. </a:t>
            </a:r>
            <a:r>
              <a:rPr lang="en-US" altLang="zh-CN" sz="1800" b="1" i="1" dirty="0">
                <a:solidFill>
                  <a:schemeClr val="tx1"/>
                </a:solidFill>
                <a:latin typeface="Times New Roman" panose="02020603050405020304" pitchFamily="18" charset="0"/>
                <a:ea typeface="宋体" panose="02010600030101010101" pitchFamily="2" charset="-122"/>
              </a:rPr>
              <a:t>Neural Computation,</a:t>
            </a:r>
            <a:r>
              <a:rPr lang="en-US" altLang="zh-CN" sz="1800" b="1" dirty="0">
                <a:solidFill>
                  <a:schemeClr val="tx1"/>
                </a:solidFill>
                <a:latin typeface="Times New Roman" panose="02020603050405020304" pitchFamily="18" charset="0"/>
                <a:ea typeface="宋体" panose="02010600030101010101" pitchFamily="2" charset="-122"/>
              </a:rPr>
              <a:t> </a:t>
            </a:r>
            <a:r>
              <a:rPr lang="en-US" altLang="zh-CN" sz="1800" b="1" dirty="0">
                <a:solidFill>
                  <a:schemeClr val="tx1"/>
                </a:solidFill>
                <a:latin typeface="Times New Roman" panose="02020603050405020304" pitchFamily="18" charset="0"/>
                <a:ea typeface="times new roma"/>
              </a:rPr>
              <a:t>Vol. 15, Issue 6, pp</a:t>
            </a:r>
            <a:r>
              <a:rPr lang="en-US" altLang="zh-CN" sz="1800" dirty="0">
                <a:solidFill>
                  <a:schemeClr val="tx1"/>
                </a:solidFill>
                <a:latin typeface="Times New Roman" panose="02020603050405020304" pitchFamily="18" charset="0"/>
                <a:ea typeface="times new roma"/>
              </a:rPr>
              <a:t>. </a:t>
            </a:r>
            <a:r>
              <a:rPr lang="en-US" altLang="zh-CN" sz="1800" b="1" dirty="0">
                <a:solidFill>
                  <a:schemeClr val="tx1"/>
                </a:solidFill>
                <a:latin typeface="Times New Roman" panose="02020603050405020304" pitchFamily="18" charset="0"/>
                <a:ea typeface="times new roma"/>
              </a:rPr>
              <a:t>1373</a:t>
            </a:r>
            <a:r>
              <a:rPr lang="en-US" altLang="zh-CN" sz="1800" dirty="0">
                <a:solidFill>
                  <a:schemeClr val="tx1"/>
                </a:solidFill>
                <a:latin typeface="Times New Roman" panose="02020603050405020304" pitchFamily="18" charset="0"/>
                <a:ea typeface="times new roma"/>
              </a:rPr>
              <a:t> –</a:t>
            </a:r>
            <a:r>
              <a:rPr lang="en-US" altLang="zh-CN" sz="1800" b="1" dirty="0">
                <a:solidFill>
                  <a:schemeClr val="tx1"/>
                </a:solidFill>
                <a:latin typeface="Times New Roman" panose="02020603050405020304" pitchFamily="18" charset="0"/>
                <a:ea typeface="times new roma"/>
              </a:rPr>
              <a:t>1396,</a:t>
            </a:r>
            <a:r>
              <a:rPr lang="en-US" altLang="zh-CN" sz="1800" dirty="0">
                <a:solidFill>
                  <a:schemeClr val="tx1"/>
                </a:solidFill>
                <a:latin typeface="Verdana" panose="020B0604030504040204" pitchFamily="34" charset="0"/>
                <a:ea typeface="times new roma"/>
              </a:rPr>
              <a:t> </a:t>
            </a:r>
            <a:r>
              <a:rPr lang="en-US" altLang="zh-CN" sz="1800" b="1" dirty="0">
                <a:solidFill>
                  <a:schemeClr val="tx1"/>
                </a:solidFill>
                <a:latin typeface="Times New Roman" panose="02020603050405020304" pitchFamily="18" charset="0"/>
                <a:ea typeface="times new roma"/>
              </a:rPr>
              <a:t>2003 .</a:t>
            </a:r>
            <a:r>
              <a:rPr lang="en-US" altLang="zh-CN" sz="1800" dirty="0">
                <a:solidFill>
                  <a:schemeClr val="tx1"/>
                </a:solidFill>
                <a:latin typeface="Times New Roman" panose="02020603050405020304" pitchFamily="18" charset="0"/>
                <a:ea typeface="times new roma"/>
              </a:rPr>
              <a:t> </a:t>
            </a:r>
            <a:endParaRPr lang="en-US" altLang="zh-CN" sz="1800" dirty="0">
              <a:solidFill>
                <a:schemeClr val="tx1"/>
              </a:solidFill>
              <a:latin typeface="Verdana" panose="020B0604030504040204" pitchFamily="34" charset="0"/>
              <a:ea typeface="times new roma"/>
            </a:endParaRPr>
          </a:p>
          <a:p>
            <a:pPr fontAlgn="t">
              <a:spcBef>
                <a:spcPct val="50000"/>
              </a:spcBef>
            </a:pPr>
            <a:endParaRPr lang="en-US" altLang="zh-CN" sz="1800" b="1" dirty="0">
              <a:solidFill>
                <a:schemeClr val="tx1"/>
              </a:solidFill>
              <a:latin typeface="Times New Roman" panose="02020603050405020304" pitchFamily="18" charset="0"/>
              <a:ea typeface="宋体" panose="02010600030101010101" pitchFamily="2" charset="-122"/>
            </a:endParaRPr>
          </a:p>
        </p:txBody>
      </p:sp>
      <p:sp>
        <p:nvSpPr>
          <p:cNvPr id="62467" name="Rectangle 3"/>
          <p:cNvSpPr/>
          <p:nvPr/>
        </p:nvSpPr>
        <p:spPr>
          <a:xfrm>
            <a:off x="457200" y="274638"/>
            <a:ext cx="8229600" cy="1143000"/>
          </a:xfrm>
          <a:prstGeom prst="rect">
            <a:avLst/>
          </a:prstGeom>
          <a:noFill/>
          <a:ln w="9525">
            <a:noFill/>
          </a:ln>
        </p:spPr>
        <p:txBody>
          <a:bodyPr anchor="ctr" anchorCtr="0"/>
          <a:p>
            <a:r>
              <a:rPr lang="zh-CN" altLang="en-US" sz="3800" dirty="0">
                <a:solidFill>
                  <a:schemeClr val="tx2"/>
                </a:solidFill>
                <a:latin typeface="Arial" panose="020B0604020202020204" pitchFamily="34" charset="0"/>
                <a:ea typeface="黑体" panose="02010609060101010101" pitchFamily="49" charset="-122"/>
              </a:rPr>
              <a:t>重点介绍的几个方法</a:t>
            </a:r>
            <a:endParaRPr lang="zh-CN" altLang="en-US" sz="3800" dirty="0">
              <a:solidFill>
                <a:schemeClr val="tx2"/>
              </a:solidFill>
              <a:latin typeface="Arial" panose="020B0604020202020204" pitchFamily="34" charset="0"/>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63490"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代表性算法</a:t>
            </a:r>
            <a:r>
              <a:rPr lang="en-US" altLang="zh-CN" dirty="0"/>
              <a:t>-2</a:t>
            </a:r>
            <a:endParaRPr lang="en-US" altLang="zh-CN" dirty="0"/>
          </a:p>
        </p:txBody>
      </p:sp>
      <p:sp>
        <p:nvSpPr>
          <p:cNvPr id="63491" name="Rectangle 3"/>
          <p:cNvSpPr>
            <a:spLocks noGrp="1"/>
          </p:cNvSpPr>
          <p:nvPr>
            <p:ph type="body" sz="half" idx="4294967295"/>
          </p:nvPr>
        </p:nvSpPr>
        <p:spPr>
          <a:xfrm>
            <a:off x="0" y="1489075"/>
            <a:ext cx="7315200" cy="4530725"/>
          </a:xfrm>
          <a:ln/>
        </p:spPr>
        <p:txBody>
          <a:bodyPr vert="horz" wrap="square" lIns="91440" tIns="45720" rIns="91440" bIns="45720" anchor="t" anchorCtr="0"/>
          <a:p>
            <a:pPr eaLnBrk="1" hangingPunct="1">
              <a:buClr>
                <a:schemeClr val="accent1"/>
              </a:buClr>
              <a:buSzTx/>
              <a:buFont typeface="Wingdings" panose="05000000000000000000" pitchFamily="2" charset="2"/>
            </a:pPr>
            <a:r>
              <a:rPr lang="en-US" altLang="zh-CN" sz="2800" dirty="0"/>
              <a:t>LLE (Locally linear embedding)</a:t>
            </a:r>
            <a:endParaRPr lang="en-US" altLang="zh-CN" sz="2800" dirty="0"/>
          </a:p>
          <a:p>
            <a:pPr eaLnBrk="1" hangingPunct="1">
              <a:buClr>
                <a:schemeClr val="accent1"/>
              </a:buClr>
              <a:buSzTx/>
              <a:buFont typeface="Wingdings" panose="05000000000000000000" pitchFamily="2" charset="2"/>
            </a:pPr>
            <a:endParaRPr lang="en-US" altLang="zh-CN" sz="2800" dirty="0"/>
          </a:p>
          <a:p>
            <a:pPr lvl="1" eaLnBrk="1" hangingPunct="1">
              <a:buClr>
                <a:schemeClr val="accent1"/>
              </a:buClr>
              <a:buFont typeface="Wingdings" panose="05000000000000000000" pitchFamily="2" charset="2"/>
            </a:pPr>
            <a:r>
              <a:rPr lang="zh-CN" altLang="en-US" sz="2400" dirty="0"/>
              <a:t>显式利用“局部线性”的假设</a:t>
            </a:r>
            <a:endParaRPr lang="zh-CN" altLang="en-US" sz="2400" dirty="0"/>
          </a:p>
          <a:p>
            <a:pPr lvl="1" eaLnBrk="1" hangingPunct="1">
              <a:buClr>
                <a:schemeClr val="accent1"/>
              </a:buClr>
              <a:buFont typeface="Wingdings" panose="05000000000000000000" pitchFamily="2" charset="2"/>
            </a:pPr>
            <a:r>
              <a:rPr lang="zh-CN" altLang="en-US" sz="2400" dirty="0"/>
              <a:t>保持</a:t>
            </a:r>
            <a:r>
              <a:rPr lang="zh-CN" altLang="en-US" sz="2400" dirty="0">
                <a:solidFill>
                  <a:srgbClr val="3333FF"/>
                </a:solidFill>
              </a:rPr>
              <a:t>局部</a:t>
            </a:r>
            <a:r>
              <a:rPr lang="zh-CN" altLang="en-US" sz="2400" dirty="0"/>
              <a:t>邻域几何结构 </a:t>
            </a:r>
            <a:r>
              <a:rPr lang="en-US" altLang="zh-CN" sz="2400" dirty="0"/>
              <a:t>– </a:t>
            </a:r>
            <a:r>
              <a:rPr lang="zh-CN" altLang="en-US" sz="2400" dirty="0"/>
              <a:t>重构权重</a:t>
            </a:r>
            <a:endParaRPr lang="zh-CN" altLang="en-US" sz="2400" dirty="0"/>
          </a:p>
          <a:p>
            <a:pPr lvl="1" eaLnBrk="1" hangingPunct="1">
              <a:buClr>
                <a:schemeClr val="accent1"/>
              </a:buClr>
              <a:buFont typeface="Wingdings" panose="05000000000000000000" pitchFamily="2" charset="2"/>
            </a:pPr>
            <a:r>
              <a:rPr lang="zh-CN" altLang="en-US" sz="2400" dirty="0"/>
              <a:t>权重对样本集的几何变换具有不变性</a:t>
            </a:r>
            <a:endParaRPr lang="zh-CN" alt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64514"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代表性算法</a:t>
            </a:r>
            <a:r>
              <a:rPr lang="en-US" altLang="zh-CN" dirty="0"/>
              <a:t>-2</a:t>
            </a:r>
            <a:endParaRPr lang="en-US" altLang="zh-CN" dirty="0"/>
          </a:p>
        </p:txBody>
      </p:sp>
      <p:sp>
        <p:nvSpPr>
          <p:cNvPr id="64515" name="Rectangle 3"/>
          <p:cNvSpPr>
            <a:spLocks noGrp="1"/>
          </p:cNvSpPr>
          <p:nvPr>
            <p:ph idx="4294967295"/>
          </p:nvPr>
        </p:nvSpPr>
        <p:spPr>
          <a:xfrm>
            <a:off x="685800" y="1447800"/>
            <a:ext cx="8458200" cy="5029200"/>
          </a:xfrm>
          <a:ln/>
        </p:spPr>
        <p:txBody>
          <a:bodyPr vert="horz" wrap="square" lIns="91440" tIns="45720" rIns="91440" bIns="45720" anchor="t" anchorCtr="0"/>
          <a:p>
            <a:pPr eaLnBrk="1" hangingPunct="1"/>
            <a:r>
              <a:rPr lang="en-US" altLang="zh-CN" sz="2800" dirty="0"/>
              <a:t>LLE (Locally linear embedding)</a:t>
            </a:r>
            <a:endParaRPr lang="en-US" altLang="zh-CN" sz="2800" dirty="0"/>
          </a:p>
          <a:p>
            <a:pPr eaLnBrk="1" hangingPunct="1"/>
            <a:endParaRPr lang="en-US" altLang="zh-CN" dirty="0"/>
          </a:p>
          <a:p>
            <a:pPr lvl="1" eaLnBrk="1" hangingPunct="1"/>
            <a:r>
              <a:rPr lang="zh-CN" altLang="en-US" sz="2400" b="1" dirty="0"/>
              <a:t>前提假设</a:t>
            </a:r>
            <a:endParaRPr lang="zh-CN" altLang="en-US" sz="2400" b="1" dirty="0"/>
          </a:p>
          <a:p>
            <a:pPr lvl="2" eaLnBrk="1" hangingPunct="1"/>
            <a:r>
              <a:rPr lang="zh-CN" altLang="en-US" sz="1800" b="1" dirty="0"/>
              <a:t>采样数据所在的低维流形在</a:t>
            </a:r>
            <a:r>
              <a:rPr lang="zh-CN" altLang="en-US" sz="1800" b="1" dirty="0">
                <a:solidFill>
                  <a:srgbClr val="0000FF"/>
                </a:solidFill>
              </a:rPr>
              <a:t>局部是线性</a:t>
            </a:r>
            <a:r>
              <a:rPr lang="zh-CN" altLang="en-US" sz="1800" b="1" dirty="0"/>
              <a:t>的</a:t>
            </a:r>
            <a:endParaRPr lang="zh-CN" altLang="en-US" sz="1800" b="1" dirty="0"/>
          </a:p>
          <a:p>
            <a:pPr lvl="2" eaLnBrk="1" hangingPunct="1"/>
            <a:r>
              <a:rPr lang="zh-CN" altLang="en-US" sz="1800" b="1" dirty="0"/>
              <a:t>每个采样点均可以利用其</a:t>
            </a:r>
            <a:r>
              <a:rPr lang="zh-CN" altLang="en-US" sz="1800" b="1" dirty="0">
                <a:solidFill>
                  <a:srgbClr val="0000FF"/>
                </a:solidFill>
              </a:rPr>
              <a:t>近邻样本进行线性重构</a:t>
            </a:r>
            <a:r>
              <a:rPr lang="zh-CN" altLang="en-US" sz="1800" b="1" dirty="0"/>
              <a:t>表示</a:t>
            </a:r>
            <a:endParaRPr lang="zh-CN" altLang="en-US" sz="1800" b="1" dirty="0"/>
          </a:p>
          <a:p>
            <a:pPr lvl="1" eaLnBrk="1" hangingPunct="1"/>
            <a:r>
              <a:rPr lang="zh-CN" altLang="en-US" sz="2400" b="1" dirty="0"/>
              <a:t>学习目标</a:t>
            </a:r>
            <a:endParaRPr lang="zh-CN" altLang="en-US" sz="2400" b="1" dirty="0"/>
          </a:p>
          <a:p>
            <a:pPr lvl="2" eaLnBrk="1" hangingPunct="1"/>
            <a:r>
              <a:rPr lang="zh-CN" altLang="en-US" sz="1800" b="1" dirty="0"/>
              <a:t>低维空间中保持每个邻域中的重构权值不变</a:t>
            </a:r>
            <a:endParaRPr lang="zh-CN" altLang="en-US" sz="1800" b="1" dirty="0"/>
          </a:p>
          <a:p>
            <a:pPr lvl="2" eaLnBrk="1" hangingPunct="1"/>
            <a:r>
              <a:rPr lang="zh-CN" altLang="en-US" sz="1800" b="1" dirty="0"/>
              <a:t>在嵌入映射为局部线性的条件下，最小化重构误差</a:t>
            </a:r>
            <a:endParaRPr lang="zh-CN" altLang="en-US" sz="1800" b="1" dirty="0"/>
          </a:p>
          <a:p>
            <a:pPr lvl="2" eaLnBrk="1" hangingPunct="1"/>
            <a:r>
              <a:rPr lang="zh-CN" altLang="en-US" sz="1800" b="1" dirty="0"/>
              <a:t>最终形式化为特征值分解问题</a:t>
            </a:r>
            <a:endParaRPr lang="zh-CN" altLang="en-US" sz="1800"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pic>
        <p:nvPicPr>
          <p:cNvPr id="65538" name="Picture 2"/>
          <p:cNvPicPr>
            <a:picLocks noChangeAspect="1"/>
          </p:cNvPicPr>
          <p:nvPr/>
        </p:nvPicPr>
        <p:blipFill>
          <a:blip r:embed="rId1"/>
          <a:stretch>
            <a:fillRect/>
          </a:stretch>
        </p:blipFill>
        <p:spPr>
          <a:xfrm>
            <a:off x="539750" y="1125538"/>
            <a:ext cx="7956550" cy="5595937"/>
          </a:xfrm>
          <a:prstGeom prst="rect">
            <a:avLst/>
          </a:prstGeom>
          <a:noFill/>
          <a:ln w="9525">
            <a:noFill/>
          </a:ln>
        </p:spPr>
      </p:pic>
      <p:sp>
        <p:nvSpPr>
          <p:cNvPr id="65539" name="Text Box 3"/>
          <p:cNvSpPr txBox="1"/>
          <p:nvPr/>
        </p:nvSpPr>
        <p:spPr>
          <a:xfrm>
            <a:off x="2771775" y="304800"/>
            <a:ext cx="4343400" cy="706755"/>
          </a:xfrm>
          <a:prstGeom prst="rect">
            <a:avLst/>
          </a:prstGeom>
          <a:noFill/>
          <a:ln w="9525">
            <a:noFill/>
          </a:ln>
        </p:spPr>
        <p:txBody>
          <a:bodyPr anchor="t" anchorCtr="0">
            <a:spAutoFit/>
          </a:bodyPr>
          <a:p>
            <a:pPr fontAlgn="t">
              <a:spcBef>
                <a:spcPct val="50000"/>
              </a:spcBef>
            </a:pPr>
            <a:r>
              <a:rPr lang="en-US" altLang="zh-CN" sz="4000" b="1" dirty="0">
                <a:solidFill>
                  <a:schemeClr val="tx1"/>
                </a:solidFill>
                <a:latin typeface="Times New Roman" panose="02020603050405020304" pitchFamily="18" charset="0"/>
                <a:ea typeface="宋体" panose="02010600030101010101" pitchFamily="2" charset="-122"/>
              </a:rPr>
              <a:t>LLE</a:t>
            </a:r>
            <a:r>
              <a:rPr lang="zh-CN" altLang="en-US" sz="4000" b="1" dirty="0">
                <a:solidFill>
                  <a:schemeClr val="tx1"/>
                </a:solidFill>
                <a:latin typeface="Times New Roman" panose="02020603050405020304" pitchFamily="18" charset="0"/>
                <a:ea typeface="宋体" panose="02010600030101010101" pitchFamily="2" charset="-122"/>
              </a:rPr>
              <a:t>算法示意图</a:t>
            </a:r>
            <a:endParaRPr lang="zh-CN" altLang="en-US" sz="4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check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67586" name="Text Box 2"/>
          <p:cNvSpPr txBox="1"/>
          <p:nvPr/>
        </p:nvSpPr>
        <p:spPr>
          <a:xfrm>
            <a:off x="3124200" y="838200"/>
            <a:ext cx="4419600" cy="706755"/>
          </a:xfrm>
          <a:prstGeom prst="rect">
            <a:avLst/>
          </a:prstGeom>
          <a:noFill/>
          <a:ln w="9525">
            <a:noFill/>
          </a:ln>
        </p:spPr>
        <p:txBody>
          <a:bodyPr anchor="t" anchorCtr="0">
            <a:spAutoFit/>
          </a:bodyPr>
          <a:p>
            <a:pPr fontAlgn="t">
              <a:spcBef>
                <a:spcPct val="50000"/>
              </a:spcBef>
            </a:pPr>
            <a:r>
              <a:rPr lang="en-US" altLang="zh-CN" sz="4000" b="1" dirty="0">
                <a:solidFill>
                  <a:schemeClr val="tx1"/>
                </a:solidFill>
                <a:latin typeface="Times New Roman" panose="02020603050405020304" pitchFamily="18" charset="0"/>
                <a:ea typeface="宋体" panose="02010600030101010101" pitchFamily="2" charset="-122"/>
              </a:rPr>
              <a:t>LLE</a:t>
            </a:r>
            <a:r>
              <a:rPr lang="zh-CN" altLang="en-US" sz="4000" b="1" dirty="0">
                <a:solidFill>
                  <a:schemeClr val="tx1"/>
                </a:solidFill>
                <a:latin typeface="Times New Roman" panose="02020603050405020304" pitchFamily="18" charset="0"/>
                <a:ea typeface="宋体" panose="02010600030101010101" pitchFamily="2" charset="-122"/>
              </a:rPr>
              <a:t>算法流程</a:t>
            </a:r>
            <a:r>
              <a:rPr lang="zh-CN" altLang="en-US" sz="3200" b="1" dirty="0">
                <a:solidFill>
                  <a:schemeClr val="tx2"/>
                </a:solidFill>
                <a:latin typeface="Times New Roman" panose="02020603050405020304" pitchFamily="18" charset="0"/>
                <a:ea typeface="宋体" panose="02010600030101010101" pitchFamily="2" charset="-122"/>
              </a:rPr>
              <a:t>  </a:t>
            </a:r>
            <a:endParaRPr lang="zh-CN" altLang="en-US" sz="3200" b="1" dirty="0">
              <a:solidFill>
                <a:schemeClr val="tx2"/>
              </a:solidFill>
              <a:latin typeface="Times New Roman" panose="02020603050405020304" pitchFamily="18" charset="0"/>
              <a:ea typeface="宋体" panose="02010600030101010101" pitchFamily="2" charset="-122"/>
            </a:endParaRPr>
          </a:p>
        </p:txBody>
      </p:sp>
      <p:sp>
        <p:nvSpPr>
          <p:cNvPr id="67587" name="Text Box 3"/>
          <p:cNvSpPr txBox="1"/>
          <p:nvPr/>
        </p:nvSpPr>
        <p:spPr>
          <a:xfrm>
            <a:off x="971550" y="2071688"/>
            <a:ext cx="7704138" cy="3780790"/>
          </a:xfrm>
          <a:prstGeom prst="rect">
            <a:avLst/>
          </a:prstGeom>
          <a:noFill/>
          <a:ln w="9525">
            <a:noFill/>
          </a:ln>
        </p:spPr>
        <p:txBody>
          <a:bodyPr anchor="t" anchorCtr="0">
            <a:spAutoFit/>
          </a:bodyPr>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1 </a:t>
            </a:r>
            <a:r>
              <a:rPr lang="zh-CN" altLang="en-US" sz="2400" b="1" dirty="0">
                <a:solidFill>
                  <a:schemeClr val="tx1"/>
                </a:solidFill>
                <a:latin typeface="Times New Roman" panose="02020603050405020304" pitchFamily="18" charset="0"/>
                <a:ea typeface="宋体" panose="02010600030101010101" pitchFamily="2" charset="-122"/>
              </a:rPr>
              <a:t>计算每一个点     的近邻点</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一般采用</a:t>
            </a:r>
            <a:r>
              <a:rPr lang="en-US" altLang="zh-CN" sz="2400" b="1" i="1" dirty="0">
                <a:solidFill>
                  <a:schemeClr val="tx1"/>
                </a:solidFill>
                <a:latin typeface="Times New Roman" panose="02020603050405020304" pitchFamily="18" charset="0"/>
                <a:ea typeface="宋体" panose="02010600030101010101" pitchFamily="2" charset="-122"/>
              </a:rPr>
              <a:t>K </a:t>
            </a:r>
            <a:r>
              <a:rPr lang="zh-CN" altLang="en-US" sz="2400" b="1" dirty="0">
                <a:solidFill>
                  <a:schemeClr val="tx1"/>
                </a:solidFill>
                <a:latin typeface="Times New Roman" panose="02020603050405020304" pitchFamily="18" charset="0"/>
                <a:ea typeface="宋体" panose="02010600030101010101" pitchFamily="2" charset="-122"/>
              </a:rPr>
              <a:t>近邻或者   邻域</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2 </a:t>
            </a:r>
            <a:r>
              <a:rPr lang="zh-CN" altLang="en-US" sz="2400" b="1" dirty="0">
                <a:solidFill>
                  <a:schemeClr val="tx1"/>
                </a:solidFill>
                <a:latin typeface="Times New Roman" panose="02020603050405020304" pitchFamily="18" charset="0"/>
                <a:ea typeface="宋体" panose="02010600030101010101" pitchFamily="2" charset="-122"/>
              </a:rPr>
              <a:t>计算权值       使得把      用它的</a:t>
            </a:r>
            <a:r>
              <a:rPr lang="en-US" altLang="zh-CN" sz="2400" b="1" i="1" dirty="0">
                <a:solidFill>
                  <a:schemeClr val="tx1"/>
                </a:solidFill>
                <a:latin typeface="Times New Roman" panose="02020603050405020304" pitchFamily="18" charset="0"/>
                <a:ea typeface="宋体" panose="02010600030101010101" pitchFamily="2" charset="-122"/>
              </a:rPr>
              <a:t>K</a:t>
            </a:r>
            <a:r>
              <a:rPr lang="zh-CN" altLang="en-US" sz="2400" b="1" dirty="0">
                <a:solidFill>
                  <a:schemeClr val="tx1"/>
                </a:solidFill>
                <a:latin typeface="Times New Roman" panose="02020603050405020304" pitchFamily="18" charset="0"/>
                <a:ea typeface="宋体" panose="02010600030101010101" pitchFamily="2" charset="-122"/>
              </a:rPr>
              <a:t>个近邻点线性表示</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的误差最小</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即通过最小化                         来求出      </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3 </a:t>
            </a:r>
            <a:r>
              <a:rPr lang="zh-CN" altLang="en-US" sz="2400" b="1" dirty="0">
                <a:solidFill>
                  <a:schemeClr val="tx1"/>
                </a:solidFill>
                <a:latin typeface="Times New Roman" panose="02020603050405020304" pitchFamily="18" charset="0"/>
                <a:ea typeface="宋体" panose="02010600030101010101" pitchFamily="2" charset="-122"/>
              </a:rPr>
              <a:t>保持权值        不变</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求     在低维空间的象    </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使</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得低维重构误差最小</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p:txBody>
      </p:sp>
      <p:graphicFrame>
        <p:nvGraphicFramePr>
          <p:cNvPr id="67588" name="Object 4"/>
          <p:cNvGraphicFramePr>
            <a:graphicFrameLocks noChangeAspect="1"/>
          </p:cNvGraphicFramePr>
          <p:nvPr/>
        </p:nvGraphicFramePr>
        <p:xfrm>
          <a:off x="2555875" y="2636838"/>
          <a:ext cx="531813" cy="533400"/>
        </p:xfrm>
        <a:graphic>
          <a:graphicData uri="http://schemas.openxmlformats.org/presentationml/2006/ole">
            <mc:AlternateContent xmlns:mc="http://schemas.openxmlformats.org/markup-compatibility/2006">
              <mc:Choice xmlns:v="urn:schemas-microsoft-com:vml" Requires="v">
                <p:oleObj spid="_x0000_s3133" name="" r:id="rId1" imgW="198120" imgH="198120" progId="Equation.3">
                  <p:embed/>
                </p:oleObj>
              </mc:Choice>
              <mc:Fallback>
                <p:oleObj name="" r:id="rId1" imgW="198120" imgH="198120" progId="Equation.3">
                  <p:embed/>
                  <p:pic>
                    <p:nvPicPr>
                      <p:cNvPr id="0" name="图片 3132"/>
                      <p:cNvPicPr/>
                      <p:nvPr/>
                    </p:nvPicPr>
                    <p:blipFill>
                      <a:blip r:embed="rId2">
                        <a:clrChange>
                          <a:clrFrom>
                            <a:srgbClr val="000000"/>
                          </a:clrFrom>
                          <a:clrTo>
                            <a:srgbClr val="000000"/>
                          </a:clrTo>
                        </a:clrChange>
                      </a:blip>
                      <a:stretch>
                        <a:fillRect/>
                      </a:stretch>
                    </p:blipFill>
                    <p:spPr>
                      <a:xfrm>
                        <a:off x="2555875" y="2636838"/>
                        <a:ext cx="531813" cy="533400"/>
                      </a:xfrm>
                      <a:prstGeom prst="rect">
                        <a:avLst/>
                      </a:prstGeom>
                      <a:noFill/>
                      <a:ln w="38100">
                        <a:noFill/>
                        <a:miter/>
                      </a:ln>
                    </p:spPr>
                  </p:pic>
                </p:oleObj>
              </mc:Fallback>
            </mc:AlternateContent>
          </a:graphicData>
        </a:graphic>
      </p:graphicFrame>
      <p:graphicFrame>
        <p:nvGraphicFramePr>
          <p:cNvPr id="67589" name="Object 5"/>
          <p:cNvGraphicFramePr>
            <a:graphicFrameLocks noChangeAspect="1"/>
          </p:cNvGraphicFramePr>
          <p:nvPr/>
        </p:nvGraphicFramePr>
        <p:xfrm>
          <a:off x="6732588" y="4873625"/>
          <a:ext cx="325437" cy="419100"/>
        </p:xfrm>
        <a:graphic>
          <a:graphicData uri="http://schemas.openxmlformats.org/presentationml/2006/ole">
            <mc:AlternateContent xmlns:mc="http://schemas.openxmlformats.org/markup-compatibility/2006">
              <mc:Choice xmlns:v="urn:schemas-microsoft-com:vml" Requires="v">
                <p:oleObj spid="_x0000_s3126" name="" r:id="rId3" imgW="143510" imgH="187325" progId="Equation.3">
                  <p:embed/>
                </p:oleObj>
              </mc:Choice>
              <mc:Fallback>
                <p:oleObj name="" r:id="rId3" imgW="143510" imgH="187325" progId="Equation.3">
                  <p:embed/>
                  <p:pic>
                    <p:nvPicPr>
                      <p:cNvPr id="0" name="图片 3125"/>
                      <p:cNvPicPr/>
                      <p:nvPr/>
                    </p:nvPicPr>
                    <p:blipFill>
                      <a:blip r:embed="rId4">
                        <a:clrChange>
                          <a:clrFrom>
                            <a:srgbClr val="000000"/>
                          </a:clrFrom>
                          <a:clrTo>
                            <a:srgbClr val="000000"/>
                          </a:clrTo>
                        </a:clrChange>
                      </a:blip>
                      <a:stretch>
                        <a:fillRect/>
                      </a:stretch>
                    </p:blipFill>
                    <p:spPr>
                      <a:xfrm>
                        <a:off x="6732588" y="4873625"/>
                        <a:ext cx="325437" cy="419100"/>
                      </a:xfrm>
                      <a:prstGeom prst="rect">
                        <a:avLst/>
                      </a:prstGeom>
                      <a:noFill/>
                      <a:ln w="38100">
                        <a:noFill/>
                        <a:miter/>
                      </a:ln>
                    </p:spPr>
                  </p:pic>
                </p:oleObj>
              </mc:Fallback>
            </mc:AlternateContent>
          </a:graphicData>
        </a:graphic>
      </p:graphicFrame>
      <p:graphicFrame>
        <p:nvGraphicFramePr>
          <p:cNvPr id="67590" name="Object 6"/>
          <p:cNvGraphicFramePr>
            <a:graphicFrameLocks noChangeAspect="1"/>
          </p:cNvGraphicFramePr>
          <p:nvPr/>
        </p:nvGraphicFramePr>
        <p:xfrm>
          <a:off x="7419975" y="3071813"/>
          <a:ext cx="447675" cy="533400"/>
        </p:xfrm>
        <a:graphic>
          <a:graphicData uri="http://schemas.openxmlformats.org/presentationml/2006/ole">
            <mc:AlternateContent xmlns:mc="http://schemas.openxmlformats.org/markup-compatibility/2006">
              <mc:Choice xmlns:v="urn:schemas-microsoft-com:vml" Requires="v">
                <p:oleObj spid="_x0000_s3132" name="" r:id="rId5" imgW="165100" imgH="198120" progId="Equation.3">
                  <p:embed/>
                </p:oleObj>
              </mc:Choice>
              <mc:Fallback>
                <p:oleObj name="" r:id="rId5" imgW="165100" imgH="198120" progId="Equation.3">
                  <p:embed/>
                  <p:pic>
                    <p:nvPicPr>
                      <p:cNvPr id="0" name="图片 3131"/>
                      <p:cNvPicPr/>
                      <p:nvPr/>
                    </p:nvPicPr>
                    <p:blipFill>
                      <a:blip r:embed="rId6">
                        <a:clrChange>
                          <a:clrFrom>
                            <a:srgbClr val="000000"/>
                          </a:clrFrom>
                          <a:clrTo>
                            <a:srgbClr val="000000"/>
                          </a:clrTo>
                        </a:clrChange>
                      </a:blip>
                      <a:stretch>
                        <a:fillRect/>
                      </a:stretch>
                    </p:blipFill>
                    <p:spPr>
                      <a:xfrm>
                        <a:off x="7419975" y="3071813"/>
                        <a:ext cx="447675" cy="533400"/>
                      </a:xfrm>
                      <a:prstGeom prst="rect">
                        <a:avLst/>
                      </a:prstGeom>
                      <a:noFill/>
                      <a:ln w="38100">
                        <a:noFill/>
                        <a:miter/>
                      </a:ln>
                    </p:spPr>
                  </p:pic>
                </p:oleObj>
              </mc:Fallback>
            </mc:AlternateContent>
          </a:graphicData>
        </a:graphic>
      </p:graphicFrame>
      <p:graphicFrame>
        <p:nvGraphicFramePr>
          <p:cNvPr id="67591" name="Object 7"/>
          <p:cNvGraphicFramePr>
            <a:graphicFrameLocks noChangeAspect="1"/>
          </p:cNvGraphicFramePr>
          <p:nvPr/>
        </p:nvGraphicFramePr>
        <p:xfrm>
          <a:off x="4689475" y="2862263"/>
          <a:ext cx="1906588" cy="954087"/>
        </p:xfrm>
        <a:graphic>
          <a:graphicData uri="http://schemas.openxmlformats.org/presentationml/2006/ole">
            <mc:AlternateContent xmlns:mc="http://schemas.openxmlformats.org/markup-compatibility/2006">
              <mc:Choice xmlns:v="urn:schemas-microsoft-com:vml" Requires="v">
                <p:oleObj spid="_x0000_s3128" name="" r:id="rId7" imgW="831850" imgH="413385" progId="Equation.DSMT4">
                  <p:embed/>
                </p:oleObj>
              </mc:Choice>
              <mc:Fallback>
                <p:oleObj name="" r:id="rId7" imgW="831850" imgH="413385" progId="Equation.DSMT4">
                  <p:embed/>
                  <p:pic>
                    <p:nvPicPr>
                      <p:cNvPr id="0" name="图片 3127"/>
                      <p:cNvPicPr/>
                      <p:nvPr/>
                    </p:nvPicPr>
                    <p:blipFill>
                      <a:blip r:embed="rId8">
                        <a:clrChange>
                          <a:clrFrom>
                            <a:srgbClr val="000000"/>
                          </a:clrFrom>
                          <a:clrTo>
                            <a:srgbClr val="000000"/>
                          </a:clrTo>
                        </a:clrChange>
                      </a:blip>
                      <a:stretch>
                        <a:fillRect/>
                      </a:stretch>
                    </p:blipFill>
                    <p:spPr>
                      <a:xfrm>
                        <a:off x="4689475" y="2862263"/>
                        <a:ext cx="1906588" cy="954087"/>
                      </a:xfrm>
                      <a:prstGeom prst="rect">
                        <a:avLst/>
                      </a:prstGeom>
                      <a:noFill/>
                      <a:ln w="38100">
                        <a:noFill/>
                        <a:miter/>
                      </a:ln>
                    </p:spPr>
                  </p:pic>
                </p:oleObj>
              </mc:Fallback>
            </mc:AlternateContent>
          </a:graphicData>
        </a:graphic>
      </p:graphicFrame>
      <p:graphicFrame>
        <p:nvGraphicFramePr>
          <p:cNvPr id="67592" name="Object 8"/>
          <p:cNvGraphicFramePr>
            <a:graphicFrameLocks noChangeAspect="1"/>
          </p:cNvGraphicFramePr>
          <p:nvPr/>
        </p:nvGraphicFramePr>
        <p:xfrm>
          <a:off x="2640013" y="4800600"/>
          <a:ext cx="447675" cy="533400"/>
        </p:xfrm>
        <a:graphic>
          <a:graphicData uri="http://schemas.openxmlformats.org/presentationml/2006/ole">
            <mc:AlternateContent xmlns:mc="http://schemas.openxmlformats.org/markup-compatibility/2006">
              <mc:Choice xmlns:v="urn:schemas-microsoft-com:vml" Requires="v">
                <p:oleObj spid="_x0000_s3124" name="" r:id="rId9" imgW="165100" imgH="198120" progId="Equation.3">
                  <p:embed/>
                </p:oleObj>
              </mc:Choice>
              <mc:Fallback>
                <p:oleObj name="" r:id="rId9" imgW="165100" imgH="198120" progId="Equation.3">
                  <p:embed/>
                  <p:pic>
                    <p:nvPicPr>
                      <p:cNvPr id="0" name="图片 3123"/>
                      <p:cNvPicPr/>
                      <p:nvPr/>
                    </p:nvPicPr>
                    <p:blipFill>
                      <a:blip r:embed="rId10">
                        <a:clrChange>
                          <a:clrFrom>
                            <a:srgbClr val="000000"/>
                          </a:clrFrom>
                          <a:clrTo>
                            <a:srgbClr val="000000"/>
                          </a:clrTo>
                        </a:clrChange>
                      </a:blip>
                      <a:stretch>
                        <a:fillRect/>
                      </a:stretch>
                    </p:blipFill>
                    <p:spPr>
                      <a:xfrm>
                        <a:off x="2640013" y="4800600"/>
                        <a:ext cx="447675" cy="533400"/>
                      </a:xfrm>
                      <a:prstGeom prst="rect">
                        <a:avLst/>
                      </a:prstGeom>
                      <a:noFill/>
                      <a:ln w="38100">
                        <a:noFill/>
                        <a:miter/>
                      </a:ln>
                    </p:spPr>
                  </p:pic>
                </p:oleObj>
              </mc:Fallback>
            </mc:AlternateContent>
          </a:graphicData>
        </a:graphic>
      </p:graphicFrame>
      <p:graphicFrame>
        <p:nvGraphicFramePr>
          <p:cNvPr id="67593" name="Object 9"/>
          <p:cNvGraphicFramePr>
            <a:graphicFrameLocks noChangeAspect="1"/>
          </p:cNvGraphicFramePr>
          <p:nvPr/>
        </p:nvGraphicFramePr>
        <p:xfrm>
          <a:off x="4002088" y="2649538"/>
          <a:ext cx="347662" cy="419100"/>
        </p:xfrm>
        <a:graphic>
          <a:graphicData uri="http://schemas.openxmlformats.org/presentationml/2006/ole">
            <mc:AlternateContent xmlns:mc="http://schemas.openxmlformats.org/markup-compatibility/2006">
              <mc:Choice xmlns:v="urn:schemas-microsoft-com:vml" Requires="v">
                <p:oleObj spid="_x0000_s3129" name="" r:id="rId11" imgW="154305" imgH="187325" progId="Equation.3">
                  <p:embed/>
                </p:oleObj>
              </mc:Choice>
              <mc:Fallback>
                <p:oleObj name="" r:id="rId11" imgW="154305" imgH="187325" progId="Equation.3">
                  <p:embed/>
                  <p:pic>
                    <p:nvPicPr>
                      <p:cNvPr id="0" name="图片 3128"/>
                      <p:cNvPicPr/>
                      <p:nvPr/>
                    </p:nvPicPr>
                    <p:blipFill>
                      <a:blip r:embed="rId12">
                        <a:clrChange>
                          <a:clrFrom>
                            <a:srgbClr val="000000"/>
                          </a:clrFrom>
                          <a:clrTo>
                            <a:srgbClr val="000000"/>
                          </a:clrTo>
                        </a:clrChange>
                      </a:blip>
                      <a:stretch>
                        <a:fillRect/>
                      </a:stretch>
                    </p:blipFill>
                    <p:spPr>
                      <a:xfrm>
                        <a:off x="4002088" y="2649538"/>
                        <a:ext cx="347662" cy="419100"/>
                      </a:xfrm>
                      <a:prstGeom prst="rect">
                        <a:avLst/>
                      </a:prstGeom>
                      <a:noFill/>
                      <a:ln w="38100">
                        <a:noFill/>
                        <a:miter/>
                      </a:ln>
                    </p:spPr>
                  </p:pic>
                </p:oleObj>
              </mc:Fallback>
            </mc:AlternateContent>
          </a:graphicData>
        </a:graphic>
      </p:graphicFrame>
      <p:graphicFrame>
        <p:nvGraphicFramePr>
          <p:cNvPr id="67594" name="Object 10"/>
          <p:cNvGraphicFramePr>
            <a:graphicFrameLocks noChangeAspect="1"/>
          </p:cNvGraphicFramePr>
          <p:nvPr/>
        </p:nvGraphicFramePr>
        <p:xfrm>
          <a:off x="4224338" y="4873625"/>
          <a:ext cx="347662" cy="419100"/>
        </p:xfrm>
        <a:graphic>
          <a:graphicData uri="http://schemas.openxmlformats.org/presentationml/2006/ole">
            <mc:AlternateContent xmlns:mc="http://schemas.openxmlformats.org/markup-compatibility/2006">
              <mc:Choice xmlns:v="urn:schemas-microsoft-com:vml" Requires="v">
                <p:oleObj spid="_x0000_s3131" name="" r:id="rId13" imgW="154305" imgH="187325" progId="Equation.3">
                  <p:embed/>
                </p:oleObj>
              </mc:Choice>
              <mc:Fallback>
                <p:oleObj name="" r:id="rId13" imgW="154305" imgH="187325" progId="Equation.3">
                  <p:embed/>
                  <p:pic>
                    <p:nvPicPr>
                      <p:cNvPr id="0" name="图片 3130"/>
                      <p:cNvPicPr/>
                      <p:nvPr/>
                    </p:nvPicPr>
                    <p:blipFill>
                      <a:blip r:embed="rId14">
                        <a:clrChange>
                          <a:clrFrom>
                            <a:srgbClr val="000000"/>
                          </a:clrFrom>
                          <a:clrTo>
                            <a:srgbClr val="000000"/>
                          </a:clrTo>
                        </a:clrChange>
                      </a:blip>
                      <a:stretch>
                        <a:fillRect/>
                      </a:stretch>
                    </p:blipFill>
                    <p:spPr>
                      <a:xfrm>
                        <a:off x="4224338" y="4873625"/>
                        <a:ext cx="347662" cy="419100"/>
                      </a:xfrm>
                      <a:prstGeom prst="rect">
                        <a:avLst/>
                      </a:prstGeom>
                      <a:noFill/>
                      <a:ln w="38100">
                        <a:noFill/>
                        <a:miter/>
                      </a:ln>
                    </p:spPr>
                  </p:pic>
                </p:oleObj>
              </mc:Fallback>
            </mc:AlternateContent>
          </a:graphicData>
        </a:graphic>
      </p:graphicFrame>
      <p:graphicFrame>
        <p:nvGraphicFramePr>
          <p:cNvPr id="67595" name="Object 11"/>
          <p:cNvGraphicFramePr>
            <a:graphicFrameLocks noChangeAspect="1"/>
          </p:cNvGraphicFramePr>
          <p:nvPr/>
        </p:nvGraphicFramePr>
        <p:xfrm>
          <a:off x="3121025" y="2100263"/>
          <a:ext cx="347663" cy="419100"/>
        </p:xfrm>
        <a:graphic>
          <a:graphicData uri="http://schemas.openxmlformats.org/presentationml/2006/ole">
            <mc:AlternateContent xmlns:mc="http://schemas.openxmlformats.org/markup-compatibility/2006">
              <mc:Choice xmlns:v="urn:schemas-microsoft-com:vml" Requires="v">
                <p:oleObj spid="_x0000_s3125" name="" r:id="rId15" imgW="154305" imgH="187325" progId="Equation.3">
                  <p:embed/>
                </p:oleObj>
              </mc:Choice>
              <mc:Fallback>
                <p:oleObj name="" r:id="rId15" imgW="154305" imgH="187325" progId="Equation.3">
                  <p:embed/>
                  <p:pic>
                    <p:nvPicPr>
                      <p:cNvPr id="0" name="图片 3124"/>
                      <p:cNvPicPr/>
                      <p:nvPr/>
                    </p:nvPicPr>
                    <p:blipFill>
                      <a:blip r:embed="rId16">
                        <a:clrChange>
                          <a:clrFrom>
                            <a:srgbClr val="000000"/>
                          </a:clrFrom>
                          <a:clrTo>
                            <a:srgbClr val="000000"/>
                          </a:clrTo>
                        </a:clrChange>
                      </a:blip>
                      <a:stretch>
                        <a:fillRect/>
                      </a:stretch>
                    </p:blipFill>
                    <p:spPr>
                      <a:xfrm>
                        <a:off x="3121025" y="2100263"/>
                        <a:ext cx="347663" cy="419100"/>
                      </a:xfrm>
                      <a:prstGeom prst="rect">
                        <a:avLst/>
                      </a:prstGeom>
                      <a:noFill/>
                      <a:ln w="38100">
                        <a:noFill/>
                        <a:miter/>
                      </a:ln>
                    </p:spPr>
                  </p:pic>
                </p:oleObj>
              </mc:Fallback>
            </mc:AlternateContent>
          </a:graphicData>
        </a:graphic>
      </p:graphicFrame>
      <p:graphicFrame>
        <p:nvGraphicFramePr>
          <p:cNvPr id="67596" name="Object 12"/>
          <p:cNvGraphicFramePr>
            <a:graphicFrameLocks noChangeAspect="1"/>
          </p:cNvGraphicFramePr>
          <p:nvPr/>
        </p:nvGraphicFramePr>
        <p:xfrm>
          <a:off x="7596188" y="2193925"/>
          <a:ext cx="271462" cy="298450"/>
        </p:xfrm>
        <a:graphic>
          <a:graphicData uri="http://schemas.openxmlformats.org/presentationml/2006/ole">
            <mc:AlternateContent xmlns:mc="http://schemas.openxmlformats.org/markup-compatibility/2006">
              <mc:Choice xmlns:v="urn:schemas-microsoft-com:vml" Requires="v">
                <p:oleObj spid="_x0000_s3134" name="" r:id="rId17" imgW="99060" imgH="109855" progId="Equation.3">
                  <p:embed/>
                </p:oleObj>
              </mc:Choice>
              <mc:Fallback>
                <p:oleObj name="" r:id="rId17" imgW="99060" imgH="109855" progId="Equation.3">
                  <p:embed/>
                  <p:pic>
                    <p:nvPicPr>
                      <p:cNvPr id="0" name="图片 3133"/>
                      <p:cNvPicPr/>
                      <p:nvPr/>
                    </p:nvPicPr>
                    <p:blipFill>
                      <a:blip r:embed="rId18">
                        <a:clrChange>
                          <a:clrFrom>
                            <a:srgbClr val="000000"/>
                          </a:clrFrom>
                          <a:clrTo>
                            <a:srgbClr val="000000"/>
                          </a:clrTo>
                        </a:clrChange>
                      </a:blip>
                      <a:stretch>
                        <a:fillRect/>
                      </a:stretch>
                    </p:blipFill>
                    <p:spPr>
                      <a:xfrm>
                        <a:off x="7596188" y="2193925"/>
                        <a:ext cx="271462" cy="298450"/>
                      </a:xfrm>
                      <a:prstGeom prst="rect">
                        <a:avLst/>
                      </a:prstGeom>
                      <a:noFill/>
                      <a:ln w="38100">
                        <a:noFill/>
                        <a:miter/>
                      </a:ln>
                    </p:spPr>
                  </p:pic>
                </p:oleObj>
              </mc:Fallback>
            </mc:AlternateContent>
          </a:graphicData>
        </a:graphic>
      </p:graphicFrame>
      <p:graphicFrame>
        <p:nvGraphicFramePr>
          <p:cNvPr id="67597" name="Object 13"/>
          <p:cNvGraphicFramePr>
            <a:graphicFrameLocks noChangeAspect="1"/>
          </p:cNvGraphicFramePr>
          <p:nvPr/>
        </p:nvGraphicFramePr>
        <p:xfrm>
          <a:off x="4249738" y="3478213"/>
          <a:ext cx="114300" cy="215900"/>
        </p:xfrm>
        <a:graphic>
          <a:graphicData uri="http://schemas.openxmlformats.org/presentationml/2006/ole">
            <mc:AlternateContent xmlns:mc="http://schemas.openxmlformats.org/markup-compatibility/2006">
              <mc:Choice xmlns:v="urn:schemas-microsoft-com:vml" Requires="v">
                <p:oleObj spid="_x0000_s3127" name="" r:id="rId19" imgW="114300" imgH="215900" progId="Equation.3">
                  <p:embed/>
                </p:oleObj>
              </mc:Choice>
              <mc:Fallback>
                <p:oleObj name="" r:id="rId19" imgW="114300" imgH="215900" progId="Equation.3">
                  <p:embed/>
                  <p:pic>
                    <p:nvPicPr>
                      <p:cNvPr id="0" name="图片 3126"/>
                      <p:cNvPicPr/>
                      <p:nvPr/>
                    </p:nvPicPr>
                    <p:blipFill>
                      <a:blip r:embed="rId20"/>
                      <a:stretch>
                        <a:fillRect/>
                      </a:stretch>
                    </p:blipFill>
                    <p:spPr>
                      <a:xfrm>
                        <a:off x="4249738" y="3478213"/>
                        <a:ext cx="114300" cy="215900"/>
                      </a:xfrm>
                      <a:prstGeom prst="rect">
                        <a:avLst/>
                      </a:prstGeom>
                      <a:noFill/>
                      <a:ln w="38100">
                        <a:noFill/>
                        <a:miter/>
                      </a:ln>
                    </p:spPr>
                  </p:pic>
                </p:oleObj>
              </mc:Fallback>
            </mc:AlternateContent>
          </a:graphicData>
        </a:graphic>
      </p:graphicFrame>
      <p:pic>
        <p:nvPicPr>
          <p:cNvPr id="67598" name="Picture 16"/>
          <p:cNvPicPr>
            <a:picLocks noChangeAspect="1"/>
          </p:cNvPicPr>
          <p:nvPr/>
        </p:nvPicPr>
        <p:blipFill>
          <a:blip r:embed="rId21"/>
          <a:stretch>
            <a:fillRect/>
          </a:stretch>
        </p:blipFill>
        <p:spPr>
          <a:xfrm>
            <a:off x="2362200" y="3722688"/>
            <a:ext cx="4624388" cy="1001712"/>
          </a:xfrm>
          <a:prstGeom prst="rect">
            <a:avLst/>
          </a:prstGeom>
          <a:noFill/>
          <a:ln w="9525">
            <a:noFill/>
          </a:ln>
        </p:spPr>
      </p:pic>
      <p:pic>
        <p:nvPicPr>
          <p:cNvPr id="67599" name="Picture 17"/>
          <p:cNvPicPr>
            <a:picLocks noChangeAspect="1"/>
          </p:cNvPicPr>
          <p:nvPr/>
        </p:nvPicPr>
        <p:blipFill>
          <a:blip r:embed="rId22"/>
          <a:stretch>
            <a:fillRect/>
          </a:stretch>
        </p:blipFill>
        <p:spPr>
          <a:xfrm>
            <a:off x="2444750" y="5737225"/>
            <a:ext cx="4489450" cy="968375"/>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灯片编号占位符 1"/>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pic>
        <p:nvPicPr>
          <p:cNvPr id="75778" name="图片 2"/>
          <p:cNvPicPr>
            <a:picLocks noChangeAspect="1"/>
          </p:cNvPicPr>
          <p:nvPr/>
        </p:nvPicPr>
        <p:blipFill>
          <a:blip r:embed="rId1"/>
          <a:stretch>
            <a:fillRect/>
          </a:stretch>
        </p:blipFill>
        <p:spPr>
          <a:xfrm>
            <a:off x="488950" y="1333500"/>
            <a:ext cx="8166100" cy="419100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pic>
        <p:nvPicPr>
          <p:cNvPr id="76802" name="Picture 3" descr="lle-big"/>
          <p:cNvPicPr>
            <a:picLocks noChangeAspect="1"/>
          </p:cNvPicPr>
          <p:nvPr/>
        </p:nvPicPr>
        <p:blipFill>
          <a:blip r:embed="rId1"/>
          <a:stretch>
            <a:fillRect/>
          </a:stretch>
        </p:blipFill>
        <p:spPr>
          <a:xfrm>
            <a:off x="990600" y="2438400"/>
            <a:ext cx="7620000" cy="2828925"/>
          </a:xfrm>
          <a:prstGeom prst="rect">
            <a:avLst/>
          </a:prstGeom>
          <a:noFill/>
          <a:ln w="9525">
            <a:noFill/>
          </a:ln>
        </p:spPr>
      </p:pic>
      <p:sp>
        <p:nvSpPr>
          <p:cNvPr id="76803" name="Rectangle 4"/>
          <p:cNvSpPr/>
          <p:nvPr/>
        </p:nvSpPr>
        <p:spPr>
          <a:xfrm>
            <a:off x="457200" y="274638"/>
            <a:ext cx="8229600" cy="1143000"/>
          </a:xfrm>
          <a:prstGeom prst="rect">
            <a:avLst/>
          </a:prstGeom>
          <a:noFill/>
          <a:ln w="9525">
            <a:noFill/>
          </a:ln>
        </p:spPr>
        <p:txBody>
          <a:bodyPr anchor="ctr" anchorCtr="0"/>
          <a:p>
            <a:r>
              <a:rPr lang="en-US" altLang="zh-CN" sz="3800" dirty="0">
                <a:solidFill>
                  <a:schemeClr val="tx2"/>
                </a:solidFill>
                <a:latin typeface="Arial" panose="020B0604020202020204" pitchFamily="34" charset="0"/>
                <a:ea typeface="宋体" panose="02010600030101010101" pitchFamily="2" charset="-122"/>
              </a:rPr>
              <a:t>LLE</a:t>
            </a:r>
            <a:r>
              <a:rPr lang="zh-CN" altLang="en-US" sz="3800" dirty="0">
                <a:solidFill>
                  <a:schemeClr val="tx2"/>
                </a:solidFill>
                <a:latin typeface="Arial" panose="020B0604020202020204" pitchFamily="34" charset="0"/>
                <a:ea typeface="黑体" panose="02010609060101010101" pitchFamily="49" charset="-122"/>
              </a:rPr>
              <a:t>实验结果</a:t>
            </a:r>
            <a:endParaRPr lang="zh-CN" altLang="en-US" sz="3800" dirty="0">
              <a:solidFill>
                <a:schemeClr val="tx2"/>
              </a:solidFill>
              <a:latin typeface="Arial" panose="020B0604020202020204" pitchFamily="34" charset="0"/>
              <a:ea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79874" name="Text Box 3"/>
          <p:cNvSpPr txBox="1"/>
          <p:nvPr/>
        </p:nvSpPr>
        <p:spPr>
          <a:xfrm>
            <a:off x="1295400" y="5715000"/>
            <a:ext cx="1160145" cy="632460"/>
          </a:xfrm>
          <a:prstGeom prst="rect">
            <a:avLst/>
          </a:prstGeom>
          <a:noFill/>
          <a:ln w="9525">
            <a:noFill/>
          </a:ln>
        </p:spPr>
        <p:txBody>
          <a:bodyPr wrap="none" anchor="t" anchorCtr="0">
            <a:spAutoFit/>
          </a:bodyPr>
          <a:p>
            <a:pPr>
              <a:spcBef>
                <a:spcPct val="20000"/>
              </a:spcBef>
            </a:pPr>
            <a:r>
              <a:rPr lang="en-US" altLang="zh-CN" sz="1600" dirty="0">
                <a:solidFill>
                  <a:schemeClr val="tx1"/>
                </a:solidFill>
                <a:latin typeface="Times New Roman" panose="02020603050405020304" pitchFamily="18" charset="0"/>
                <a:ea typeface="宋体" panose="02010600030101010101" pitchFamily="2" charset="-122"/>
              </a:rPr>
              <a:t>Figure from</a:t>
            </a:r>
            <a:endParaRPr lang="en-US" altLang="zh-CN" sz="1600" dirty="0">
              <a:solidFill>
                <a:schemeClr val="tx1"/>
              </a:solidFill>
              <a:latin typeface="Times New Roman" panose="02020603050405020304" pitchFamily="18" charset="0"/>
              <a:ea typeface="宋体" panose="02010600030101010101" pitchFamily="2" charset="-122"/>
            </a:endParaRPr>
          </a:p>
          <a:p>
            <a:pPr>
              <a:spcBef>
                <a:spcPct val="20000"/>
              </a:spcBef>
            </a:pPr>
            <a:r>
              <a:rPr lang="en-US" altLang="zh-CN" sz="1600" dirty="0">
                <a:solidFill>
                  <a:schemeClr val="tx1"/>
                </a:solidFill>
                <a:latin typeface="Times New Roman" panose="02020603050405020304" pitchFamily="18" charset="0"/>
                <a:ea typeface="宋体" panose="02010600030101010101" pitchFamily="2" charset="-122"/>
              </a:rPr>
              <a:t>LLE paper</a:t>
            </a:r>
            <a:endParaRPr lang="en-US" altLang="zh-CN" sz="1600" dirty="0">
              <a:solidFill>
                <a:schemeClr val="tx1"/>
              </a:solidFill>
              <a:latin typeface="Times New Roman" panose="02020603050405020304" pitchFamily="18" charset="0"/>
              <a:ea typeface="宋体" panose="02010600030101010101" pitchFamily="2" charset="-122"/>
            </a:endParaRPr>
          </a:p>
        </p:txBody>
      </p:sp>
      <p:pic>
        <p:nvPicPr>
          <p:cNvPr id="79875" name="Picture 4" descr="se4909069003"/>
          <p:cNvPicPr>
            <a:picLocks noChangeAspect="1"/>
          </p:cNvPicPr>
          <p:nvPr/>
        </p:nvPicPr>
        <p:blipFill>
          <a:blip r:embed="rId1"/>
          <a:stretch>
            <a:fillRect/>
          </a:stretch>
        </p:blipFill>
        <p:spPr>
          <a:xfrm>
            <a:off x="3124200" y="609600"/>
            <a:ext cx="6019800" cy="6208713"/>
          </a:xfrm>
          <a:prstGeom prst="rect">
            <a:avLst/>
          </a:prstGeom>
          <a:noFill/>
          <a:ln w="9525">
            <a:noFill/>
          </a:ln>
        </p:spPr>
      </p:pic>
      <p:sp>
        <p:nvSpPr>
          <p:cNvPr id="79876" name="Rectangle 6"/>
          <p:cNvSpPr/>
          <p:nvPr/>
        </p:nvSpPr>
        <p:spPr>
          <a:xfrm>
            <a:off x="304800" y="274638"/>
            <a:ext cx="8229600" cy="1143000"/>
          </a:xfrm>
          <a:prstGeom prst="rect">
            <a:avLst/>
          </a:prstGeom>
          <a:noFill/>
          <a:ln w="9525">
            <a:noFill/>
          </a:ln>
        </p:spPr>
        <p:txBody>
          <a:bodyPr anchor="ctr" anchorCtr="0"/>
          <a:p>
            <a:r>
              <a:rPr lang="en-US" altLang="zh-CN" sz="3800" dirty="0">
                <a:solidFill>
                  <a:schemeClr val="tx2"/>
                </a:solidFill>
                <a:latin typeface="Arial" panose="020B0604020202020204" pitchFamily="34" charset="0"/>
                <a:ea typeface="宋体" panose="02010600030101010101" pitchFamily="2" charset="-122"/>
              </a:rPr>
              <a:t>LLE</a:t>
            </a:r>
            <a:r>
              <a:rPr lang="zh-CN" altLang="en-US" sz="3800" dirty="0">
                <a:solidFill>
                  <a:schemeClr val="tx2"/>
                </a:solidFill>
                <a:latin typeface="Arial" panose="020B0604020202020204" pitchFamily="34" charset="0"/>
                <a:ea typeface="黑体" panose="02010609060101010101" pitchFamily="49" charset="-122"/>
              </a:rPr>
              <a:t>实验结果</a:t>
            </a:r>
            <a:endParaRPr lang="zh-CN" altLang="en-US" sz="3800" dirty="0">
              <a:solidFill>
                <a:schemeClr val="tx2"/>
              </a:solidFill>
              <a:latin typeface="Arial" panose="020B0604020202020204" pitchFamily="34" charset="0"/>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13314"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从降维问题说起</a:t>
            </a:r>
            <a:endParaRPr lang="zh-CN" altLang="en-US" dirty="0"/>
          </a:p>
        </p:txBody>
      </p:sp>
      <p:sp>
        <p:nvSpPr>
          <p:cNvPr id="13315" name="Rectangle 3"/>
          <p:cNvSpPr>
            <a:spLocks noGrp="1"/>
          </p:cNvSpPr>
          <p:nvPr>
            <p:ph type="body" sz="half" idx="4294967295"/>
          </p:nvPr>
        </p:nvSpPr>
        <p:spPr>
          <a:xfrm>
            <a:off x="0" y="1484630"/>
            <a:ext cx="8218805" cy="4530725"/>
          </a:xfrm>
          <a:ln/>
        </p:spPr>
        <p:txBody>
          <a:bodyPr vert="horz" wrap="square" lIns="91440" tIns="45720" rIns="91440" bIns="45720" anchor="t" anchorCtr="0"/>
          <a:p>
            <a:pPr eaLnBrk="1" hangingPunct="1">
              <a:buClr>
                <a:schemeClr val="accent1"/>
              </a:buClr>
              <a:buSzTx/>
              <a:buFont typeface="Wingdings" panose="05000000000000000000" pitchFamily="2" charset="2"/>
            </a:pPr>
            <a:r>
              <a:rPr lang="zh-CN" altLang="en-US" dirty="0"/>
              <a:t>降维的动机</a:t>
            </a:r>
            <a:endParaRPr lang="zh-CN" altLang="en-US" dirty="0"/>
          </a:p>
        </p:txBody>
      </p:sp>
      <p:sp>
        <p:nvSpPr>
          <p:cNvPr id="13316" name="Rectangle 4"/>
          <p:cNvSpPr/>
          <p:nvPr/>
        </p:nvSpPr>
        <p:spPr>
          <a:xfrm>
            <a:off x="0" y="2243773"/>
            <a:ext cx="309880" cy="39878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sp>
        <p:nvSpPr>
          <p:cNvPr id="13317" name="Rectangle 5"/>
          <p:cNvSpPr/>
          <p:nvPr/>
        </p:nvSpPr>
        <p:spPr>
          <a:xfrm>
            <a:off x="0" y="2343785"/>
            <a:ext cx="309880" cy="39878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sp>
        <p:nvSpPr>
          <p:cNvPr id="13318" name="Rectangle 6"/>
          <p:cNvSpPr/>
          <p:nvPr/>
        </p:nvSpPr>
        <p:spPr>
          <a:xfrm>
            <a:off x="0" y="-199390"/>
            <a:ext cx="309880" cy="39878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宋体" panose="02010600030101010101" pitchFamily="2" charset="-122"/>
            </a:endParaRPr>
          </a:p>
        </p:txBody>
      </p:sp>
      <p:grpSp>
        <p:nvGrpSpPr>
          <p:cNvPr id="13319" name="Group 55"/>
          <p:cNvGrpSpPr/>
          <p:nvPr/>
        </p:nvGrpSpPr>
        <p:grpSpPr>
          <a:xfrm>
            <a:off x="990600" y="2286000"/>
            <a:ext cx="7713663" cy="3886200"/>
            <a:chOff x="757" y="1248"/>
            <a:chExt cx="4859" cy="2448"/>
          </a:xfrm>
        </p:grpSpPr>
        <p:sp>
          <p:nvSpPr>
            <p:cNvPr id="13320" name="AutoShape 39"/>
            <p:cNvSpPr/>
            <p:nvPr/>
          </p:nvSpPr>
          <p:spPr>
            <a:xfrm rot="10800000">
              <a:off x="1536" y="1392"/>
              <a:ext cx="432" cy="210"/>
            </a:xfrm>
            <a:prstGeom prst="leftArrow">
              <a:avLst>
                <a:gd name="adj1" fmla="val 50000"/>
                <a:gd name="adj2" fmla="val 51400"/>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21" name="Rectangle 40"/>
            <p:cNvSpPr/>
            <p:nvPr/>
          </p:nvSpPr>
          <p:spPr>
            <a:xfrm>
              <a:off x="2064" y="1296"/>
              <a:ext cx="960"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22" name="Text Box 41"/>
            <p:cNvSpPr txBox="1"/>
            <p:nvPr/>
          </p:nvSpPr>
          <p:spPr>
            <a:xfrm>
              <a:off x="2112" y="1344"/>
              <a:ext cx="1056" cy="288"/>
            </a:xfrm>
            <a:prstGeom prst="rect">
              <a:avLst/>
            </a:prstGeom>
            <a:noFill/>
            <a:ln w="9525">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特征选择</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3323" name="Oval 42"/>
            <p:cNvSpPr/>
            <p:nvPr/>
          </p:nvSpPr>
          <p:spPr>
            <a:xfrm>
              <a:off x="757" y="1272"/>
              <a:ext cx="672" cy="12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24" name="Text Box 43"/>
            <p:cNvSpPr txBox="1"/>
            <p:nvPr/>
          </p:nvSpPr>
          <p:spPr>
            <a:xfrm>
              <a:off x="939" y="1512"/>
              <a:ext cx="346" cy="960"/>
            </a:xfrm>
            <a:prstGeom prst="rect">
              <a:avLst/>
            </a:prstGeom>
            <a:noFill/>
            <a:ln w="9525">
              <a:noFill/>
            </a:ln>
          </p:spPr>
          <p:txBody>
            <a:bodyPr vert="eaVert"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特征约简</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3325" name="AutoShape 44"/>
            <p:cNvSpPr/>
            <p:nvPr/>
          </p:nvSpPr>
          <p:spPr>
            <a:xfrm rot="10800000">
              <a:off x="1536" y="2160"/>
              <a:ext cx="482" cy="227"/>
            </a:xfrm>
            <a:prstGeom prst="leftArrow">
              <a:avLst>
                <a:gd name="adj1" fmla="val 50000"/>
                <a:gd name="adj2" fmla="val 53054"/>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26" name="Rectangle 45"/>
            <p:cNvSpPr/>
            <p:nvPr/>
          </p:nvSpPr>
          <p:spPr>
            <a:xfrm>
              <a:off x="2109" y="2112"/>
              <a:ext cx="96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27" name="Text Box 46"/>
            <p:cNvSpPr txBox="1"/>
            <p:nvPr/>
          </p:nvSpPr>
          <p:spPr>
            <a:xfrm>
              <a:off x="2154" y="2160"/>
              <a:ext cx="912" cy="288"/>
            </a:xfrm>
            <a:prstGeom prst="rect">
              <a:avLst/>
            </a:prstGeom>
            <a:noFill/>
            <a:ln w="9525">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特征提取</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3328" name="AutoShape 47"/>
            <p:cNvSpPr/>
            <p:nvPr/>
          </p:nvSpPr>
          <p:spPr>
            <a:xfrm>
              <a:off x="3168" y="1392"/>
              <a:ext cx="528" cy="192"/>
            </a:xfrm>
            <a:prstGeom prst="leftRightArrow">
              <a:avLst>
                <a:gd name="adj1" fmla="val 50000"/>
                <a:gd name="adj2" fmla="val 55000"/>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29" name="Rectangle 48"/>
            <p:cNvSpPr/>
            <p:nvPr/>
          </p:nvSpPr>
          <p:spPr>
            <a:xfrm>
              <a:off x="3792" y="1248"/>
              <a:ext cx="1632"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30" name="Text Box 49"/>
            <p:cNvSpPr txBox="1"/>
            <p:nvPr/>
          </p:nvSpPr>
          <p:spPr>
            <a:xfrm>
              <a:off x="3792" y="1248"/>
              <a:ext cx="1680" cy="518"/>
            </a:xfrm>
            <a:prstGeom prst="rect">
              <a:avLst/>
            </a:prstGeom>
            <a:noFill/>
            <a:ln w="9525">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依据某一标准选择性质最突出的特征</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3331" name="AutoShape 50"/>
            <p:cNvSpPr/>
            <p:nvPr/>
          </p:nvSpPr>
          <p:spPr>
            <a:xfrm>
              <a:off x="3168" y="2160"/>
              <a:ext cx="528" cy="192"/>
            </a:xfrm>
            <a:prstGeom prst="leftRightArrow">
              <a:avLst>
                <a:gd name="adj1" fmla="val 50000"/>
                <a:gd name="adj2" fmla="val 55000"/>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32" name="Rectangle 51"/>
            <p:cNvSpPr/>
            <p:nvPr/>
          </p:nvSpPr>
          <p:spPr>
            <a:xfrm>
              <a:off x="3792" y="2016"/>
              <a:ext cx="1632"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33" name="Rectangle 52"/>
            <p:cNvSpPr/>
            <p:nvPr/>
          </p:nvSpPr>
          <p:spPr>
            <a:xfrm>
              <a:off x="1156" y="3024"/>
              <a:ext cx="3888" cy="67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3334" name="Text Box 53"/>
            <p:cNvSpPr txBox="1"/>
            <p:nvPr/>
          </p:nvSpPr>
          <p:spPr>
            <a:xfrm>
              <a:off x="1252" y="3130"/>
              <a:ext cx="3792" cy="518"/>
            </a:xfrm>
            <a:prstGeom prst="rect">
              <a:avLst/>
            </a:prstGeom>
            <a:noFill/>
            <a:ln w="9525">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实验数据分析，数据可视化（通常为</a:t>
              </a:r>
              <a:r>
                <a:rPr lang="en-US" altLang="zh-CN" sz="2400" dirty="0">
                  <a:solidFill>
                    <a:schemeClr val="tx1"/>
                  </a:solidFill>
                  <a:latin typeface="Times New Roman" panose="02020603050405020304" pitchFamily="18" charset="0"/>
                  <a:ea typeface="宋体" panose="02010600030101010101" pitchFamily="2" charset="-122"/>
                </a:rPr>
                <a:t>2</a:t>
              </a:r>
              <a:r>
                <a:rPr lang="zh-CN" altLang="en-US" sz="2400" dirty="0">
                  <a:solidFill>
                    <a:schemeClr val="tx1"/>
                  </a:solidFill>
                  <a:latin typeface="Times New Roman" panose="02020603050405020304" pitchFamily="18" charset="0"/>
                  <a:ea typeface="宋体" panose="02010600030101010101" pitchFamily="2" charset="-122"/>
                </a:rPr>
                <a:t>维或</a:t>
              </a:r>
              <a:r>
                <a:rPr lang="en-US" altLang="zh-CN" sz="2400" dirty="0">
                  <a:solidFill>
                    <a:schemeClr val="tx1"/>
                  </a:solidFill>
                  <a:latin typeface="Times New Roman" panose="02020603050405020304" pitchFamily="18" charset="0"/>
                  <a:ea typeface="宋体" panose="02010600030101010101" pitchFamily="2" charset="-122"/>
                </a:rPr>
                <a:t>3</a:t>
              </a:r>
              <a:r>
                <a:rPr lang="zh-CN" altLang="en-US" sz="2400" dirty="0">
                  <a:solidFill>
                    <a:schemeClr val="tx1"/>
                  </a:solidFill>
                  <a:latin typeface="Times New Roman" panose="02020603050405020304" pitchFamily="18" charset="0"/>
                  <a:ea typeface="宋体" panose="02010600030101010101" pitchFamily="2" charset="-122"/>
                </a:rPr>
                <a:t>维）等也需要维数约简</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3335" name="Text Box 54"/>
            <p:cNvSpPr txBox="1"/>
            <p:nvPr/>
          </p:nvSpPr>
          <p:spPr>
            <a:xfrm>
              <a:off x="3792" y="2016"/>
              <a:ext cx="1824" cy="518"/>
            </a:xfrm>
            <a:prstGeom prst="rect">
              <a:avLst/>
            </a:prstGeom>
            <a:noFill/>
            <a:ln w="9525">
              <a:noFill/>
            </a:ln>
          </p:spPr>
          <p:txBody>
            <a:bodyPr anchor="t" anchorCtr="0">
              <a:spAutoFit/>
            </a:bodyPr>
            <a:p>
              <a:pPr>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经已有特征的某种变换获取约简特征</a:t>
              </a:r>
              <a:endParaRPr lang="zh-CN" altLang="en-US" sz="2400" dirty="0">
                <a:solidFill>
                  <a:schemeClr val="tx1"/>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62635" y="1143000"/>
            <a:ext cx="7218045" cy="508889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81922" name="Rectangle 2"/>
          <p:cNvSpPr>
            <a:spLocks noGrp="1"/>
          </p:cNvSpPr>
          <p:nvPr>
            <p:ph type="title"/>
          </p:nvPr>
        </p:nvSpPr>
        <p:spPr>
          <a:ln/>
        </p:spPr>
        <p:txBody>
          <a:bodyPr vert="horz" wrap="square" lIns="91440" tIns="45720" rIns="91440" bIns="45720" anchor="ctr" anchorCtr="0"/>
          <a:p>
            <a:pPr eaLnBrk="1" hangingPunct="1"/>
            <a:r>
              <a:rPr lang="zh-CN" altLang="en-US" dirty="0"/>
              <a:t>代表性算法</a:t>
            </a:r>
            <a:r>
              <a:rPr lang="en-US" altLang="zh-CN" dirty="0"/>
              <a:t>-2</a:t>
            </a:r>
            <a:endParaRPr lang="en-US" altLang="zh-CN" dirty="0"/>
          </a:p>
        </p:txBody>
      </p:sp>
      <p:sp>
        <p:nvSpPr>
          <p:cNvPr id="81923" name="Rectangle 3"/>
          <p:cNvSpPr>
            <a:spLocks noGrp="1"/>
          </p:cNvSpPr>
          <p:nvPr>
            <p:ph idx="1"/>
          </p:nvPr>
        </p:nvSpPr>
        <p:spPr>
          <a:xfrm>
            <a:off x="457200" y="1447800"/>
            <a:ext cx="8458200" cy="5029200"/>
          </a:xfrm>
          <a:ln/>
        </p:spPr>
        <p:txBody>
          <a:bodyPr vert="horz" wrap="square" lIns="91440" tIns="45720" rIns="91440" bIns="45720" anchor="t" anchorCtr="0"/>
          <a:p>
            <a:pPr eaLnBrk="1" hangingPunct="1"/>
            <a:r>
              <a:rPr lang="en-US" altLang="zh-CN" dirty="0"/>
              <a:t>LLE (Locally linear embedding)</a:t>
            </a:r>
            <a:endParaRPr lang="en-US" altLang="zh-CN" dirty="0"/>
          </a:p>
          <a:p>
            <a:pPr lvl="1" eaLnBrk="1" hangingPunct="1"/>
            <a:r>
              <a:rPr lang="zh-CN" altLang="en-US" dirty="0"/>
              <a:t>优点</a:t>
            </a:r>
            <a:endParaRPr lang="zh-CN" altLang="en-US" dirty="0"/>
          </a:p>
          <a:p>
            <a:pPr lvl="2" eaLnBrk="1" hangingPunct="1"/>
            <a:r>
              <a:rPr lang="zh-CN" altLang="en-US" dirty="0"/>
              <a:t>算法可以学习任意维的局部线性的低维流形</a:t>
            </a:r>
            <a:endParaRPr lang="zh-CN" altLang="en-US" dirty="0"/>
          </a:p>
          <a:p>
            <a:pPr lvl="2" eaLnBrk="1" hangingPunct="1"/>
            <a:r>
              <a:rPr lang="zh-CN" altLang="en-US" dirty="0"/>
              <a:t>算法归结为稀疏矩阵特征值计算，计算复杂度相对较小</a:t>
            </a:r>
            <a:endParaRPr lang="zh-CN" altLang="en-US" dirty="0"/>
          </a:p>
          <a:p>
            <a:pPr lvl="1" eaLnBrk="1" hangingPunct="1"/>
            <a:r>
              <a:rPr lang="zh-CN" altLang="en-US" dirty="0"/>
              <a:t>缺点</a:t>
            </a:r>
            <a:endParaRPr lang="zh-CN" altLang="en-US" dirty="0"/>
          </a:p>
          <a:p>
            <a:pPr lvl="2" eaLnBrk="1" hangingPunct="1"/>
            <a:r>
              <a:rPr lang="zh-CN" altLang="en-US" dirty="0"/>
              <a:t>算法所学习的流形只能是不闭合的</a:t>
            </a:r>
            <a:endParaRPr lang="zh-CN" altLang="en-US" dirty="0"/>
          </a:p>
          <a:p>
            <a:pPr lvl="2" eaLnBrk="1" hangingPunct="1"/>
            <a:r>
              <a:rPr lang="zh-CN" altLang="en-US" dirty="0"/>
              <a:t>算法要求样本在流形上是稠密采样的</a:t>
            </a:r>
            <a:endParaRPr lang="zh-CN" altLang="en-US" dirty="0"/>
          </a:p>
          <a:p>
            <a:pPr lvl="2" eaLnBrk="1" hangingPunct="1"/>
            <a:r>
              <a:rPr lang="zh-CN" altLang="en-US" dirty="0"/>
              <a:t>算法对样本中的</a:t>
            </a:r>
            <a:r>
              <a:rPr lang="zh-CN" altLang="en-US" dirty="0">
                <a:solidFill>
                  <a:schemeClr val="hlink"/>
                </a:solidFill>
              </a:rPr>
              <a:t>噪声和邻域参数</a:t>
            </a:r>
            <a:r>
              <a:rPr lang="zh-CN" altLang="en-US" dirty="0"/>
              <a:t>比较敏感</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83970" name="Text Box 2"/>
          <p:cNvSpPr txBox="1"/>
          <p:nvPr/>
        </p:nvSpPr>
        <p:spPr>
          <a:xfrm>
            <a:off x="381000" y="1524000"/>
            <a:ext cx="8305800" cy="4027488"/>
          </a:xfrm>
          <a:prstGeom prst="rect">
            <a:avLst/>
          </a:prstGeom>
          <a:noFill/>
          <a:ln w="9525">
            <a:noFill/>
          </a:ln>
        </p:spPr>
        <p:txBody>
          <a:bodyPr anchor="t" anchorCtr="0">
            <a:spAutoFit/>
          </a:bodyPr>
          <a:p>
            <a:pPr fontAlgn="t">
              <a:spcBef>
                <a:spcPct val="50000"/>
              </a:spcBef>
              <a:buClrTx/>
              <a:buFont typeface="Wingdings" panose="05000000000000000000" pitchFamily="2" charset="2"/>
              <a:buChar char="Ø"/>
            </a:pPr>
            <a:r>
              <a:rPr lang="zh-CN" altLang="en-US" sz="2400" dirty="0">
                <a:solidFill>
                  <a:schemeClr val="tx1"/>
                </a:solidFill>
                <a:latin typeface="Arial" panose="020B0604020202020204" pitchFamily="34" charset="0"/>
                <a:ea typeface="黑体" panose="02010609060101010101" pitchFamily="49" charset="-122"/>
              </a:rPr>
              <a:t>等距映射</a:t>
            </a:r>
            <a:r>
              <a:rPr lang="en-US" altLang="zh-CN" sz="2400" b="1" dirty="0">
                <a:solidFill>
                  <a:schemeClr val="tx1"/>
                </a:solidFill>
                <a:latin typeface="Times New Roman" panose="02020603050405020304" pitchFamily="18" charset="0"/>
                <a:ea typeface="宋体" panose="02010600030101010101" pitchFamily="2" charset="-122"/>
              </a:rPr>
              <a:t>(ISOMAP)</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1800" b="1" dirty="0">
                <a:solidFill>
                  <a:schemeClr val="tx1"/>
                </a:solidFill>
                <a:latin typeface="Times New Roman" panose="02020603050405020304" pitchFamily="18" charset="0"/>
                <a:ea typeface="宋体" panose="02010600030101010101" pitchFamily="2" charset="-122"/>
              </a:rPr>
              <a:t>J.B. Tenenbaum, V. de Silva, and J. C. Langford. A global geometric framework for nonlinear dimensionality reduction. </a:t>
            </a:r>
            <a:r>
              <a:rPr lang="en-US" altLang="zh-CN" sz="1800" b="1" i="1" dirty="0">
                <a:solidFill>
                  <a:schemeClr val="tx1"/>
                </a:solidFill>
                <a:latin typeface="Times New Roman" panose="02020603050405020304" pitchFamily="18" charset="0"/>
                <a:ea typeface="宋体" panose="02010600030101010101" pitchFamily="2" charset="-122"/>
              </a:rPr>
              <a:t>Science</a:t>
            </a:r>
            <a:r>
              <a:rPr lang="en-US" altLang="zh-CN" sz="1800" b="1" dirty="0">
                <a:solidFill>
                  <a:schemeClr val="tx1"/>
                </a:solidFill>
                <a:latin typeface="Times New Roman" panose="02020603050405020304" pitchFamily="18" charset="0"/>
                <a:ea typeface="宋体" panose="02010600030101010101" pitchFamily="2" charset="-122"/>
              </a:rPr>
              <a:t>, vol. 290, pp. 2319--2323, 2000.</a:t>
            </a:r>
            <a:endParaRPr lang="en-US" altLang="zh-CN" sz="1800" b="1" dirty="0">
              <a:solidFill>
                <a:schemeClr val="tx1"/>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zh-CN" altLang="en-US" sz="2400" dirty="0">
                <a:solidFill>
                  <a:schemeClr val="tx1"/>
                </a:solidFill>
                <a:latin typeface="Arial" panose="020B0604020202020204" pitchFamily="34" charset="0"/>
                <a:ea typeface="黑体" panose="02010609060101010101" pitchFamily="49" charset="-122"/>
              </a:rPr>
              <a:t>局部线性嵌入</a:t>
            </a:r>
            <a:r>
              <a:rPr lang="en-US" altLang="zh-CN" sz="2400" b="1" dirty="0">
                <a:solidFill>
                  <a:schemeClr val="tx1"/>
                </a:solidFill>
                <a:latin typeface="Times New Roman" panose="02020603050405020304" pitchFamily="18" charset="0"/>
                <a:ea typeface="宋体" panose="02010600030101010101" pitchFamily="2" charset="-122"/>
              </a:rPr>
              <a:t>(LLE)</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1800" b="1" dirty="0">
                <a:solidFill>
                  <a:schemeClr val="tx1"/>
                </a:solidFill>
                <a:latin typeface="Times New Roman" panose="02020603050405020304" pitchFamily="18" charset="0"/>
                <a:ea typeface="宋体" panose="02010600030101010101" pitchFamily="2" charset="-122"/>
              </a:rPr>
              <a:t>S. T. Roweis and L. K. Saul. Nonlinear dimensionality reduction by locally linear embedding. </a:t>
            </a:r>
            <a:r>
              <a:rPr lang="en-US" altLang="zh-CN" sz="1800" b="1" i="1" dirty="0">
                <a:solidFill>
                  <a:schemeClr val="tx1"/>
                </a:solidFill>
                <a:latin typeface="Times New Roman" panose="02020603050405020304" pitchFamily="18" charset="0"/>
                <a:ea typeface="宋体" panose="02010600030101010101" pitchFamily="2" charset="-122"/>
              </a:rPr>
              <a:t>Science</a:t>
            </a:r>
            <a:r>
              <a:rPr lang="en-US" altLang="zh-CN" sz="1800" b="1" dirty="0">
                <a:solidFill>
                  <a:schemeClr val="tx1"/>
                </a:solidFill>
                <a:latin typeface="Times New Roman" panose="02020603050405020304" pitchFamily="18" charset="0"/>
                <a:ea typeface="宋体" panose="02010600030101010101" pitchFamily="2" charset="-122"/>
              </a:rPr>
              <a:t>, vol. 290, pp. 2323--2326, 2000.</a:t>
            </a:r>
            <a:endParaRPr lang="en-US" altLang="zh-CN" sz="1800" b="1" dirty="0">
              <a:solidFill>
                <a:schemeClr val="tx1"/>
              </a:solidFill>
              <a:latin typeface="Times New Roman" panose="02020603050405020304" pitchFamily="18" charset="0"/>
              <a:ea typeface="宋体" panose="02010600030101010101" pitchFamily="2" charset="-122"/>
            </a:endParaRPr>
          </a:p>
          <a:p>
            <a:pPr fontAlgn="t">
              <a:spcBef>
                <a:spcPct val="50000"/>
              </a:spcBef>
              <a:buClrTx/>
              <a:buFont typeface="Wingdings" panose="05000000000000000000" pitchFamily="2" charset="2"/>
              <a:buChar char="Ø"/>
            </a:pPr>
            <a:r>
              <a:rPr lang="zh-CN" altLang="en-US" sz="2400" dirty="0">
                <a:solidFill>
                  <a:srgbClr val="008000"/>
                </a:solidFill>
                <a:latin typeface="Arial" panose="020B0604020202020204" pitchFamily="34" charset="0"/>
                <a:ea typeface="黑体" panose="02010609060101010101" pitchFamily="49" charset="-122"/>
              </a:rPr>
              <a:t>拉普拉斯特征映射</a:t>
            </a:r>
            <a:r>
              <a:rPr lang="en-US" altLang="zh-CN" sz="2400" b="1" dirty="0">
                <a:solidFill>
                  <a:srgbClr val="008000"/>
                </a:solidFill>
                <a:latin typeface="Times New Roman" panose="02020603050405020304" pitchFamily="18" charset="0"/>
                <a:ea typeface="宋体" panose="02010600030101010101" pitchFamily="2" charset="-122"/>
              </a:rPr>
              <a:t>(Laplacian Eigenmap)</a:t>
            </a:r>
            <a:endParaRPr lang="en-US" altLang="zh-CN" sz="2400" b="1" dirty="0">
              <a:solidFill>
                <a:srgbClr val="008000"/>
              </a:solidFill>
              <a:latin typeface="Times New Roman" panose="02020603050405020304" pitchFamily="18" charset="0"/>
              <a:ea typeface="宋体" panose="02010600030101010101" pitchFamily="2" charset="-122"/>
            </a:endParaRPr>
          </a:p>
          <a:p>
            <a:pPr fontAlgn="t">
              <a:spcBef>
                <a:spcPct val="50000"/>
              </a:spcBef>
            </a:pPr>
            <a:r>
              <a:rPr lang="en-US" altLang="zh-CN" sz="1800" b="1" dirty="0">
                <a:solidFill>
                  <a:srgbClr val="008000"/>
                </a:solidFill>
                <a:latin typeface="Times New Roman" panose="02020603050405020304" pitchFamily="18" charset="0"/>
                <a:ea typeface="times new roma"/>
              </a:rPr>
              <a:t>M. Belkin, P. Niyogi, Laplacian Eigenmaps for Dimensionality Reduction and Data Representation. </a:t>
            </a:r>
            <a:r>
              <a:rPr lang="en-US" altLang="zh-CN" sz="1800" b="1" i="1" dirty="0">
                <a:solidFill>
                  <a:srgbClr val="008000"/>
                </a:solidFill>
                <a:latin typeface="Times New Roman" panose="02020603050405020304" pitchFamily="18" charset="0"/>
                <a:ea typeface="宋体" panose="02010600030101010101" pitchFamily="2" charset="-122"/>
              </a:rPr>
              <a:t>Neural Computation,</a:t>
            </a:r>
            <a:r>
              <a:rPr lang="en-US" altLang="zh-CN" sz="1800" b="1" dirty="0">
                <a:solidFill>
                  <a:srgbClr val="008000"/>
                </a:solidFill>
                <a:latin typeface="Times New Roman" panose="02020603050405020304" pitchFamily="18" charset="0"/>
                <a:ea typeface="宋体" panose="02010600030101010101" pitchFamily="2" charset="-122"/>
              </a:rPr>
              <a:t> </a:t>
            </a:r>
            <a:r>
              <a:rPr lang="en-US" altLang="zh-CN" sz="1800" b="1" dirty="0">
                <a:solidFill>
                  <a:srgbClr val="008000"/>
                </a:solidFill>
                <a:latin typeface="Times New Roman" panose="02020603050405020304" pitchFamily="18" charset="0"/>
                <a:ea typeface="times new roma"/>
              </a:rPr>
              <a:t>Vol. 15, Issue 6, pp</a:t>
            </a:r>
            <a:r>
              <a:rPr lang="en-US" altLang="zh-CN" sz="1800" dirty="0">
                <a:solidFill>
                  <a:srgbClr val="008000"/>
                </a:solidFill>
                <a:latin typeface="Times New Roman" panose="02020603050405020304" pitchFamily="18" charset="0"/>
                <a:ea typeface="times new roma"/>
              </a:rPr>
              <a:t>. </a:t>
            </a:r>
            <a:r>
              <a:rPr lang="en-US" altLang="zh-CN" sz="1800" b="1" dirty="0">
                <a:solidFill>
                  <a:srgbClr val="008000"/>
                </a:solidFill>
                <a:latin typeface="Times New Roman" panose="02020603050405020304" pitchFamily="18" charset="0"/>
                <a:ea typeface="times new roma"/>
              </a:rPr>
              <a:t>1373</a:t>
            </a:r>
            <a:r>
              <a:rPr lang="en-US" altLang="zh-CN" sz="1800" dirty="0">
                <a:solidFill>
                  <a:srgbClr val="008000"/>
                </a:solidFill>
                <a:latin typeface="Times New Roman" panose="02020603050405020304" pitchFamily="18" charset="0"/>
                <a:ea typeface="times new roma"/>
              </a:rPr>
              <a:t> –</a:t>
            </a:r>
            <a:r>
              <a:rPr lang="en-US" altLang="zh-CN" sz="1800" b="1" dirty="0">
                <a:solidFill>
                  <a:srgbClr val="008000"/>
                </a:solidFill>
                <a:latin typeface="Times New Roman" panose="02020603050405020304" pitchFamily="18" charset="0"/>
                <a:ea typeface="times new roma"/>
              </a:rPr>
              <a:t>1396,</a:t>
            </a:r>
            <a:r>
              <a:rPr lang="en-US" altLang="zh-CN" sz="1800" dirty="0">
                <a:solidFill>
                  <a:srgbClr val="008000"/>
                </a:solidFill>
                <a:latin typeface="Verdana" panose="020B0604030504040204" pitchFamily="34" charset="0"/>
                <a:ea typeface="times new roma"/>
              </a:rPr>
              <a:t> </a:t>
            </a:r>
            <a:r>
              <a:rPr lang="en-US" altLang="zh-CN" sz="1800" b="1" dirty="0">
                <a:solidFill>
                  <a:srgbClr val="008000"/>
                </a:solidFill>
                <a:latin typeface="Times New Roman" panose="02020603050405020304" pitchFamily="18" charset="0"/>
                <a:ea typeface="times new roma"/>
              </a:rPr>
              <a:t>2003 .</a:t>
            </a:r>
            <a:r>
              <a:rPr lang="en-US" altLang="zh-CN" sz="1800" dirty="0">
                <a:solidFill>
                  <a:srgbClr val="008000"/>
                </a:solidFill>
                <a:latin typeface="Times New Roman" panose="02020603050405020304" pitchFamily="18" charset="0"/>
                <a:ea typeface="times new roma"/>
              </a:rPr>
              <a:t> </a:t>
            </a:r>
            <a:endParaRPr lang="en-US" altLang="zh-CN" sz="1800" dirty="0">
              <a:solidFill>
                <a:srgbClr val="008000"/>
              </a:solidFill>
              <a:latin typeface="Verdana" panose="020B0604030504040204" pitchFamily="34" charset="0"/>
              <a:ea typeface="times new roma"/>
            </a:endParaRPr>
          </a:p>
          <a:p>
            <a:pPr fontAlgn="t">
              <a:spcBef>
                <a:spcPct val="50000"/>
              </a:spcBef>
            </a:pPr>
            <a:endParaRPr lang="en-US" altLang="zh-CN" sz="1800" b="1" dirty="0">
              <a:solidFill>
                <a:srgbClr val="008000"/>
              </a:solidFill>
              <a:latin typeface="Times New Roman" panose="02020603050405020304" pitchFamily="18" charset="0"/>
              <a:ea typeface="宋体" panose="02010600030101010101" pitchFamily="2" charset="-122"/>
            </a:endParaRPr>
          </a:p>
        </p:txBody>
      </p:sp>
      <p:sp>
        <p:nvSpPr>
          <p:cNvPr id="83971" name="Rectangle 3"/>
          <p:cNvSpPr/>
          <p:nvPr/>
        </p:nvSpPr>
        <p:spPr>
          <a:xfrm>
            <a:off x="457200" y="274638"/>
            <a:ext cx="8229600" cy="1143000"/>
          </a:xfrm>
          <a:prstGeom prst="rect">
            <a:avLst/>
          </a:prstGeom>
          <a:noFill/>
          <a:ln w="9525">
            <a:noFill/>
          </a:ln>
        </p:spPr>
        <p:txBody>
          <a:bodyPr anchor="ctr" anchorCtr="0"/>
          <a:p>
            <a:r>
              <a:rPr lang="zh-CN" altLang="en-US" sz="3800" dirty="0">
                <a:solidFill>
                  <a:schemeClr val="tx2"/>
                </a:solidFill>
                <a:latin typeface="Arial" panose="020B0604020202020204" pitchFamily="34" charset="0"/>
                <a:ea typeface="黑体" panose="02010609060101010101" pitchFamily="49" charset="-122"/>
              </a:rPr>
              <a:t>重点介绍的几个方法</a:t>
            </a:r>
            <a:endParaRPr lang="zh-CN" altLang="en-US" sz="3800" dirty="0">
              <a:solidFill>
                <a:schemeClr val="tx2"/>
              </a:solidFill>
              <a:latin typeface="Arial" panose="020B0604020202020204" pitchFamily="34" charset="0"/>
              <a:ea typeface="黑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84994" name="Rectangle 2"/>
          <p:cNvSpPr>
            <a:spLocks noGrp="1"/>
          </p:cNvSpPr>
          <p:nvPr>
            <p:ph type="title"/>
          </p:nvPr>
        </p:nvSpPr>
        <p:spPr>
          <a:ln/>
        </p:spPr>
        <p:txBody>
          <a:bodyPr vert="horz" wrap="square" lIns="91440" tIns="45720" rIns="91440" bIns="45720" anchor="ctr" anchorCtr="0"/>
          <a:p>
            <a:pPr eaLnBrk="1" hangingPunct="1"/>
            <a:r>
              <a:rPr lang="zh-CN" altLang="en-US" dirty="0"/>
              <a:t>代表性算法</a:t>
            </a:r>
            <a:r>
              <a:rPr lang="en-US" altLang="zh-CN" dirty="0"/>
              <a:t>-3</a:t>
            </a:r>
            <a:endParaRPr lang="en-US" altLang="zh-CN" dirty="0"/>
          </a:p>
        </p:txBody>
      </p:sp>
      <p:sp>
        <p:nvSpPr>
          <p:cNvPr id="84995" name="Rectangle 3"/>
          <p:cNvSpPr>
            <a:spLocks noGrp="1"/>
          </p:cNvSpPr>
          <p:nvPr>
            <p:ph idx="1"/>
          </p:nvPr>
        </p:nvSpPr>
        <p:spPr>
          <a:xfrm>
            <a:off x="457200" y="1447800"/>
            <a:ext cx="8305800" cy="5029200"/>
          </a:xfrm>
          <a:ln/>
        </p:spPr>
        <p:txBody>
          <a:bodyPr vert="horz" wrap="square" lIns="91440" tIns="45720" rIns="91440" bIns="45720" anchor="t" anchorCtr="0"/>
          <a:p>
            <a:pPr eaLnBrk="1" hangingPunct="1"/>
            <a:r>
              <a:rPr lang="en-US" altLang="zh-CN" dirty="0"/>
              <a:t>LE (Laplacian Eigenmap)</a:t>
            </a:r>
            <a:endParaRPr lang="en-US" altLang="zh-CN" dirty="0"/>
          </a:p>
          <a:p>
            <a:pPr lvl="1" eaLnBrk="1" hangingPunct="1"/>
            <a:r>
              <a:rPr lang="zh-CN" altLang="en-US" dirty="0"/>
              <a:t>基本思想：在高维空间中离得很近的点投影到低维空间中的象也应该离得很近</a:t>
            </a:r>
            <a:r>
              <a:rPr lang="en-US" altLang="zh-CN" dirty="0"/>
              <a:t>.</a:t>
            </a:r>
            <a:endParaRPr lang="en-US" altLang="zh-CN" dirty="0"/>
          </a:p>
          <a:p>
            <a:pPr lvl="1" eaLnBrk="1" hangingPunct="1"/>
            <a:r>
              <a:rPr lang="zh-CN" altLang="en-US" dirty="0"/>
              <a:t>求解方法：求解图拉普拉斯算子的广义特征值问题</a:t>
            </a:r>
            <a:r>
              <a:rPr lang="en-US" altLang="zh-CN" dirty="0"/>
              <a:t>.</a:t>
            </a: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86018" name="Text Box 2"/>
          <p:cNvSpPr txBox="1"/>
          <p:nvPr/>
        </p:nvSpPr>
        <p:spPr>
          <a:xfrm>
            <a:off x="2916238" y="1143000"/>
            <a:ext cx="3962400" cy="701675"/>
          </a:xfrm>
          <a:prstGeom prst="rect">
            <a:avLst/>
          </a:prstGeom>
          <a:noFill/>
          <a:ln w="9525">
            <a:noFill/>
          </a:ln>
        </p:spPr>
        <p:txBody>
          <a:bodyPr anchor="t" anchorCtr="0">
            <a:spAutoFit/>
          </a:bodyPr>
          <a:p>
            <a:pPr fontAlgn="t">
              <a:spcBef>
                <a:spcPct val="50000"/>
              </a:spcBef>
            </a:pPr>
            <a:r>
              <a:rPr lang="zh-CN" altLang="en-US" sz="4000" b="1" dirty="0">
                <a:solidFill>
                  <a:schemeClr val="tx1"/>
                </a:solidFill>
                <a:latin typeface="Times New Roman" panose="02020603050405020304" pitchFamily="18" charset="0"/>
                <a:ea typeface="宋体" panose="02010600030101010101" pitchFamily="2" charset="-122"/>
              </a:rPr>
              <a:t>拉普拉斯算子</a:t>
            </a:r>
            <a:endParaRPr lang="zh-CN" altLang="en-US" sz="4000" b="1" dirty="0">
              <a:solidFill>
                <a:schemeClr val="tx1"/>
              </a:solidFill>
              <a:latin typeface="Times New Roman" panose="02020603050405020304" pitchFamily="18" charset="0"/>
              <a:ea typeface="宋体" panose="02010600030101010101" pitchFamily="2" charset="-122"/>
            </a:endParaRPr>
          </a:p>
        </p:txBody>
      </p:sp>
      <p:sp>
        <p:nvSpPr>
          <p:cNvPr id="86019" name="Text Box 3"/>
          <p:cNvSpPr txBox="1"/>
          <p:nvPr/>
        </p:nvSpPr>
        <p:spPr>
          <a:xfrm>
            <a:off x="971550" y="2133600"/>
            <a:ext cx="7345363" cy="2100263"/>
          </a:xfrm>
          <a:prstGeom prst="rect">
            <a:avLst/>
          </a:prstGeom>
          <a:noFill/>
          <a:ln w="9525">
            <a:noFill/>
          </a:ln>
        </p:spPr>
        <p:txBody>
          <a:bodyPr anchor="t" anchorCtr="0">
            <a:spAutoFit/>
          </a:bodyPr>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设 </a:t>
            </a:r>
            <a:r>
              <a:rPr lang="en-US" altLang="zh-CN" sz="2400" b="1" dirty="0">
                <a:solidFill>
                  <a:schemeClr val="tx1"/>
                </a:solidFill>
                <a:latin typeface="Times New Roman" panose="02020603050405020304" pitchFamily="18" charset="0"/>
                <a:ea typeface="宋体" panose="02010600030101010101" pitchFamily="2" charset="-122"/>
              </a:rPr>
              <a:t>M </a:t>
            </a:r>
            <a:r>
              <a:rPr lang="zh-CN" altLang="en-US" sz="2400" b="1" dirty="0">
                <a:solidFill>
                  <a:schemeClr val="tx1"/>
                </a:solidFill>
                <a:latin typeface="Times New Roman" panose="02020603050405020304" pitchFamily="18" charset="0"/>
                <a:ea typeface="宋体" panose="02010600030101010101" pitchFamily="2" charset="-122"/>
              </a:rPr>
              <a:t>是光滑的黎曼流形</a:t>
            </a:r>
            <a:r>
              <a:rPr lang="en-US" altLang="zh-CN" sz="2400" b="1" dirty="0">
                <a:solidFill>
                  <a:schemeClr val="tx1"/>
                </a:solidFill>
                <a:latin typeface="Times New Roman" panose="02020603050405020304" pitchFamily="18" charset="0"/>
                <a:ea typeface="宋体" panose="02010600030101010101" pitchFamily="2" charset="-122"/>
              </a:rPr>
              <a:t>,  </a:t>
            </a:r>
            <a:r>
              <a:rPr lang="en-US" altLang="zh-CN" sz="2400" b="1" i="1" dirty="0">
                <a:solidFill>
                  <a:schemeClr val="tx1"/>
                </a:solidFill>
                <a:latin typeface="Times New Roman" panose="02020603050405020304" pitchFamily="18" charset="0"/>
                <a:ea typeface="宋体" panose="02010600030101010101" pitchFamily="2" charset="-122"/>
              </a:rPr>
              <a:t>f </a:t>
            </a:r>
            <a:r>
              <a:rPr lang="zh-CN" altLang="en-US" sz="2400" b="1" dirty="0">
                <a:solidFill>
                  <a:schemeClr val="tx1"/>
                </a:solidFill>
                <a:latin typeface="Times New Roman" panose="02020603050405020304" pitchFamily="18" charset="0"/>
                <a:ea typeface="宋体" panose="02010600030101010101" pitchFamily="2" charset="-122"/>
              </a:rPr>
              <a:t>是 </a:t>
            </a:r>
            <a:r>
              <a:rPr lang="en-US" altLang="zh-CN" sz="2400" b="1" dirty="0">
                <a:solidFill>
                  <a:schemeClr val="tx1"/>
                </a:solidFill>
                <a:latin typeface="Times New Roman" panose="02020603050405020304" pitchFamily="18" charset="0"/>
                <a:ea typeface="宋体" panose="02010600030101010101" pitchFamily="2" charset="-122"/>
              </a:rPr>
              <a:t>M </a:t>
            </a:r>
            <a:r>
              <a:rPr lang="zh-CN" altLang="en-US" sz="2400" b="1" dirty="0">
                <a:solidFill>
                  <a:schemeClr val="tx1"/>
                </a:solidFill>
                <a:latin typeface="Times New Roman" panose="02020603050405020304" pitchFamily="18" charset="0"/>
                <a:ea typeface="宋体" panose="02010600030101010101" pitchFamily="2" charset="-122"/>
              </a:rPr>
              <a:t>上的光滑函数</a:t>
            </a:r>
            <a:r>
              <a:rPr lang="en-US" altLang="zh-CN" sz="2400" b="1" dirty="0">
                <a:solidFill>
                  <a:schemeClr val="tx1"/>
                </a:solidFill>
                <a:latin typeface="Times New Roman" panose="02020603050405020304" pitchFamily="18" charset="0"/>
                <a:ea typeface="宋体" panose="02010600030101010101" pitchFamily="2" charset="-122"/>
              </a:rPr>
              <a:t>, </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是 </a:t>
            </a:r>
            <a:r>
              <a:rPr lang="en-US" altLang="zh-CN" sz="2400" b="1" i="1" dirty="0">
                <a:solidFill>
                  <a:schemeClr val="tx1"/>
                </a:solidFill>
                <a:latin typeface="Times New Roman" panose="02020603050405020304" pitchFamily="18" charset="0"/>
                <a:ea typeface="宋体" panose="02010600030101010101" pitchFamily="2" charset="-122"/>
              </a:rPr>
              <a:t>f  </a:t>
            </a:r>
            <a:r>
              <a:rPr lang="zh-CN" altLang="en-US" sz="2400" b="1" dirty="0">
                <a:solidFill>
                  <a:schemeClr val="tx1"/>
                </a:solidFill>
                <a:latin typeface="Times New Roman" panose="02020603050405020304" pitchFamily="18" charset="0"/>
                <a:ea typeface="宋体" panose="02010600030101010101" pitchFamily="2" charset="-122"/>
              </a:rPr>
              <a:t>的梯度</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则称线性映射     </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 为 </a:t>
            </a:r>
            <a:r>
              <a:rPr lang="en-US" altLang="zh-CN" sz="2400" b="1" dirty="0">
                <a:solidFill>
                  <a:schemeClr val="tx1"/>
                </a:solidFill>
                <a:latin typeface="Times New Roman" panose="02020603050405020304" pitchFamily="18" charset="0"/>
                <a:ea typeface="宋体" panose="02010600030101010101" pitchFamily="2" charset="-122"/>
              </a:rPr>
              <a:t>M </a:t>
            </a:r>
            <a:r>
              <a:rPr lang="zh-CN" altLang="en-US" sz="2400" b="1" dirty="0">
                <a:solidFill>
                  <a:schemeClr val="tx1"/>
                </a:solidFill>
                <a:latin typeface="Times New Roman" panose="02020603050405020304" pitchFamily="18" charset="0"/>
                <a:ea typeface="宋体" panose="02010600030101010101" pitchFamily="2" charset="-122"/>
              </a:rPr>
              <a:t>上的拉普拉斯算子</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其中</a:t>
            </a:r>
            <a:r>
              <a:rPr lang="en-US" altLang="zh-CN" sz="2400" b="1" dirty="0">
                <a:solidFill>
                  <a:schemeClr val="tx1"/>
                </a:solidFill>
                <a:latin typeface="Times New Roman" panose="02020603050405020304" pitchFamily="18" charset="0"/>
                <a:ea typeface="宋体" panose="02010600030101010101" pitchFamily="2" charset="-122"/>
              </a:rPr>
              <a:t>div</a:t>
            </a:r>
            <a:r>
              <a:rPr lang="zh-CN" altLang="en-US" sz="2400" b="1" dirty="0">
                <a:solidFill>
                  <a:schemeClr val="tx1"/>
                </a:solidFill>
                <a:latin typeface="Times New Roman" panose="02020603050405020304" pitchFamily="18" charset="0"/>
                <a:ea typeface="宋体" panose="02010600030101010101" pitchFamily="2" charset="-122"/>
              </a:rPr>
              <a:t>是散度算子</a:t>
            </a:r>
            <a:r>
              <a:rPr lang="en-US" altLang="zh-CN" sz="2400" b="1" dirty="0">
                <a:solidFill>
                  <a:schemeClr val="tx1"/>
                </a:solidFill>
                <a:latin typeface="Times New Roman" panose="02020603050405020304" pitchFamily="18" charset="0"/>
                <a:ea typeface="宋体" panose="02010600030101010101" pitchFamily="2" charset="-122"/>
              </a:rPr>
              <a:t>. </a:t>
            </a:r>
            <a:endParaRPr lang="en-US" altLang="zh-CN" sz="2400" b="1" dirty="0">
              <a:solidFill>
                <a:schemeClr val="tx1"/>
              </a:solidFill>
              <a:latin typeface="Times New Roman" panose="02020603050405020304" pitchFamily="18" charset="0"/>
              <a:ea typeface="宋体" panose="02010600030101010101" pitchFamily="2" charset="-122"/>
            </a:endParaRPr>
          </a:p>
        </p:txBody>
      </p:sp>
      <p:graphicFrame>
        <p:nvGraphicFramePr>
          <p:cNvPr id="86020" name="Object 4"/>
          <p:cNvGraphicFramePr>
            <a:graphicFrameLocks noChangeAspect="1"/>
          </p:cNvGraphicFramePr>
          <p:nvPr/>
        </p:nvGraphicFramePr>
        <p:xfrm>
          <a:off x="7451725" y="2230438"/>
          <a:ext cx="457200" cy="406400"/>
        </p:xfrm>
        <a:graphic>
          <a:graphicData uri="http://schemas.openxmlformats.org/presentationml/2006/ole">
            <mc:AlternateContent xmlns:mc="http://schemas.openxmlformats.org/markup-compatibility/2006">
              <mc:Choice xmlns:v="urn:schemas-microsoft-com:vml" Requires="v">
                <p:oleObj spid="_x0000_s3141" name="" r:id="rId1" imgW="187325" imgH="165100" progId="Equation.3">
                  <p:embed/>
                </p:oleObj>
              </mc:Choice>
              <mc:Fallback>
                <p:oleObj name="" r:id="rId1" imgW="187325" imgH="165100" progId="Equation.3">
                  <p:embed/>
                  <p:pic>
                    <p:nvPicPr>
                      <p:cNvPr id="0" name="图片 3140"/>
                      <p:cNvPicPr/>
                      <p:nvPr/>
                    </p:nvPicPr>
                    <p:blipFill>
                      <a:blip r:embed="rId2">
                        <a:clrChange>
                          <a:clrFrom>
                            <a:srgbClr val="000000"/>
                          </a:clrFrom>
                          <a:clrTo>
                            <a:srgbClr val="000000"/>
                          </a:clrTo>
                        </a:clrChange>
                      </a:blip>
                      <a:stretch>
                        <a:fillRect/>
                      </a:stretch>
                    </p:blipFill>
                    <p:spPr>
                      <a:xfrm>
                        <a:off x="7451725" y="2230438"/>
                        <a:ext cx="457200" cy="406400"/>
                      </a:xfrm>
                      <a:prstGeom prst="rect">
                        <a:avLst/>
                      </a:prstGeom>
                      <a:noFill/>
                      <a:ln w="38100">
                        <a:noFill/>
                        <a:miter/>
                      </a:ln>
                    </p:spPr>
                  </p:pic>
                </p:oleObj>
              </mc:Fallback>
            </mc:AlternateContent>
          </a:graphicData>
        </a:graphic>
      </p:graphicFrame>
      <p:graphicFrame>
        <p:nvGraphicFramePr>
          <p:cNvPr id="86021" name="Object 5"/>
          <p:cNvGraphicFramePr>
            <a:graphicFrameLocks noChangeAspect="1"/>
          </p:cNvGraphicFramePr>
          <p:nvPr/>
        </p:nvGraphicFramePr>
        <p:xfrm>
          <a:off x="1979613" y="3238500"/>
          <a:ext cx="382587" cy="334963"/>
        </p:xfrm>
        <a:graphic>
          <a:graphicData uri="http://schemas.openxmlformats.org/presentationml/2006/ole">
            <mc:AlternateContent xmlns:mc="http://schemas.openxmlformats.org/markup-compatibility/2006">
              <mc:Choice xmlns:v="urn:schemas-microsoft-com:vml" Requires="v">
                <p:oleObj spid="_x0000_s3143" name="" r:id="rId3" imgW="165100" imgH="143510" progId="Equation.3">
                  <p:embed/>
                </p:oleObj>
              </mc:Choice>
              <mc:Fallback>
                <p:oleObj name="" r:id="rId3" imgW="165100" imgH="143510" progId="Equation.3">
                  <p:embed/>
                  <p:pic>
                    <p:nvPicPr>
                      <p:cNvPr id="0" name="图片 3142"/>
                      <p:cNvPicPr/>
                      <p:nvPr/>
                    </p:nvPicPr>
                    <p:blipFill>
                      <a:blip r:embed="rId4">
                        <a:clrChange>
                          <a:clrFrom>
                            <a:srgbClr val="000000"/>
                          </a:clrFrom>
                          <a:clrTo>
                            <a:srgbClr val="000000"/>
                          </a:clrTo>
                        </a:clrChange>
                      </a:blip>
                      <a:stretch>
                        <a:fillRect/>
                      </a:stretch>
                    </p:blipFill>
                    <p:spPr>
                      <a:xfrm>
                        <a:off x="1979613" y="3238500"/>
                        <a:ext cx="382587" cy="334963"/>
                      </a:xfrm>
                      <a:prstGeom prst="rect">
                        <a:avLst/>
                      </a:prstGeom>
                      <a:noFill/>
                      <a:ln w="38100">
                        <a:noFill/>
                        <a:miter/>
                      </a:ln>
                    </p:spPr>
                  </p:pic>
                </p:oleObj>
              </mc:Fallback>
            </mc:AlternateContent>
          </a:graphicData>
        </a:graphic>
      </p:graphicFrame>
      <p:graphicFrame>
        <p:nvGraphicFramePr>
          <p:cNvPr id="86022" name="Object 6"/>
          <p:cNvGraphicFramePr>
            <a:graphicFrameLocks noChangeAspect="1"/>
          </p:cNvGraphicFramePr>
          <p:nvPr/>
        </p:nvGraphicFramePr>
        <p:xfrm>
          <a:off x="2484438" y="3284538"/>
          <a:ext cx="3835400" cy="395287"/>
        </p:xfrm>
        <a:graphic>
          <a:graphicData uri="http://schemas.openxmlformats.org/presentationml/2006/ole">
            <mc:AlternateContent xmlns:mc="http://schemas.openxmlformats.org/markup-compatibility/2006">
              <mc:Choice xmlns:v="urn:schemas-microsoft-com:vml" Requires="v">
                <p:oleObj spid="_x0000_s3142" name="" r:id="rId5" imgW="1917065" imgH="187325" progId="Equation.3">
                  <p:embed/>
                </p:oleObj>
              </mc:Choice>
              <mc:Fallback>
                <p:oleObj name="" r:id="rId5" imgW="1917065" imgH="187325" progId="Equation.3">
                  <p:embed/>
                  <p:pic>
                    <p:nvPicPr>
                      <p:cNvPr id="0" name="图片 3141"/>
                      <p:cNvPicPr/>
                      <p:nvPr/>
                    </p:nvPicPr>
                    <p:blipFill>
                      <a:blip r:embed="rId6">
                        <a:clrChange>
                          <a:clrFrom>
                            <a:srgbClr val="000000"/>
                          </a:clrFrom>
                          <a:clrTo>
                            <a:srgbClr val="000000"/>
                          </a:clrTo>
                        </a:clrChange>
                      </a:blip>
                      <a:stretch>
                        <a:fillRect/>
                      </a:stretch>
                    </p:blipFill>
                    <p:spPr>
                      <a:xfrm>
                        <a:off x="2484438" y="3284538"/>
                        <a:ext cx="3835400" cy="395287"/>
                      </a:xfrm>
                      <a:prstGeom prst="rect">
                        <a:avLst/>
                      </a:prstGeom>
                      <a:noFill/>
                      <a:ln w="38100">
                        <a:noFill/>
                        <a:miter/>
                      </a:ln>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87042" name="Text Box 2"/>
          <p:cNvSpPr txBox="1"/>
          <p:nvPr/>
        </p:nvSpPr>
        <p:spPr>
          <a:xfrm>
            <a:off x="2484438" y="1143000"/>
            <a:ext cx="5056187" cy="701675"/>
          </a:xfrm>
          <a:prstGeom prst="rect">
            <a:avLst/>
          </a:prstGeom>
          <a:noFill/>
          <a:ln w="9525">
            <a:noFill/>
          </a:ln>
        </p:spPr>
        <p:txBody>
          <a:bodyPr anchor="t" anchorCtr="0">
            <a:spAutoFit/>
          </a:bodyPr>
          <a:p>
            <a:pPr fontAlgn="t">
              <a:spcBef>
                <a:spcPct val="50000"/>
              </a:spcBef>
            </a:pPr>
            <a:r>
              <a:rPr lang="zh-CN" altLang="en-US" sz="4000" b="1" dirty="0">
                <a:solidFill>
                  <a:schemeClr val="tx1"/>
                </a:solidFill>
                <a:latin typeface="Times New Roman" panose="02020603050405020304" pitchFamily="18" charset="0"/>
                <a:ea typeface="宋体" panose="02010600030101010101" pitchFamily="2" charset="-122"/>
              </a:rPr>
              <a:t>图上的拉普拉斯算子</a:t>
            </a:r>
            <a:endParaRPr lang="zh-CN" altLang="en-US" sz="4000" b="1" dirty="0">
              <a:solidFill>
                <a:schemeClr val="tx1"/>
              </a:solidFill>
              <a:latin typeface="Times New Roman" panose="02020603050405020304" pitchFamily="18" charset="0"/>
              <a:ea typeface="宋体" panose="02010600030101010101" pitchFamily="2" charset="-122"/>
            </a:endParaRPr>
          </a:p>
        </p:txBody>
      </p:sp>
      <p:sp>
        <p:nvSpPr>
          <p:cNvPr id="87043" name="Text Box 3"/>
          <p:cNvSpPr txBox="1"/>
          <p:nvPr/>
        </p:nvSpPr>
        <p:spPr>
          <a:xfrm>
            <a:off x="914400" y="1905000"/>
            <a:ext cx="6934200" cy="457200"/>
          </a:xfrm>
          <a:prstGeom prst="rect">
            <a:avLst/>
          </a:prstGeom>
          <a:noFill/>
          <a:ln w="9525">
            <a:noFill/>
          </a:ln>
        </p:spPr>
        <p:txBody>
          <a:bodyPr anchor="t" anchorCtr="0">
            <a:spAutoFit/>
          </a:bodyPr>
          <a:p>
            <a:pPr fontAlgn="t">
              <a:spcBef>
                <a:spcPct val="50000"/>
              </a:spcBef>
            </a:pPr>
            <a:endParaRPr lang="zh-CN" altLang="zh-CN" sz="2400" b="1" dirty="0">
              <a:solidFill>
                <a:schemeClr val="tx1"/>
              </a:solidFill>
              <a:latin typeface="Times New Roman" panose="02020603050405020304" pitchFamily="18" charset="0"/>
              <a:ea typeface="宋体" panose="02010600030101010101" pitchFamily="2" charset="-122"/>
            </a:endParaRPr>
          </a:p>
        </p:txBody>
      </p:sp>
      <p:sp>
        <p:nvSpPr>
          <p:cNvPr id="87044" name="Text Box 4"/>
          <p:cNvSpPr txBox="1"/>
          <p:nvPr/>
        </p:nvSpPr>
        <p:spPr>
          <a:xfrm>
            <a:off x="971550" y="2063750"/>
            <a:ext cx="7391400" cy="1004888"/>
          </a:xfrm>
          <a:prstGeom prst="rect">
            <a:avLst/>
          </a:prstGeom>
          <a:noFill/>
          <a:ln w="9525">
            <a:noFill/>
          </a:ln>
        </p:spPr>
        <p:txBody>
          <a:bodyPr anchor="t" anchorCtr="0">
            <a:spAutoFit/>
          </a:bodyPr>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设 </a:t>
            </a:r>
            <a:r>
              <a:rPr lang="en-US" altLang="zh-CN" sz="2400" b="1" dirty="0">
                <a:solidFill>
                  <a:schemeClr val="tx1"/>
                </a:solidFill>
                <a:latin typeface="Times New Roman" panose="02020603050405020304" pitchFamily="18" charset="0"/>
                <a:ea typeface="宋体" panose="02010600030101010101" pitchFamily="2" charset="-122"/>
              </a:rPr>
              <a:t>G </a:t>
            </a:r>
            <a:r>
              <a:rPr lang="zh-CN" altLang="en-US" sz="2400" b="1" dirty="0">
                <a:solidFill>
                  <a:schemeClr val="tx1"/>
                </a:solidFill>
                <a:latin typeface="Times New Roman" panose="02020603050405020304" pitchFamily="18" charset="0"/>
                <a:ea typeface="宋体" panose="02010600030101010101" pitchFamily="2" charset="-122"/>
              </a:rPr>
              <a:t>是一个图</a:t>
            </a:r>
            <a:r>
              <a:rPr lang="en-US" altLang="zh-CN" sz="2400" b="1" dirty="0">
                <a:solidFill>
                  <a:schemeClr val="tx1"/>
                </a:solidFill>
                <a:latin typeface="Times New Roman" panose="02020603050405020304" pitchFamily="18" charset="0"/>
                <a:ea typeface="宋体" panose="02010600030101010101" pitchFamily="2" charset="-122"/>
              </a:rPr>
              <a:t>, v </a:t>
            </a:r>
            <a:r>
              <a:rPr lang="zh-CN" altLang="en-US" sz="2400" b="1" dirty="0">
                <a:solidFill>
                  <a:schemeClr val="tx1"/>
                </a:solidFill>
                <a:latin typeface="Times New Roman" panose="02020603050405020304" pitchFamily="18" charset="0"/>
                <a:ea typeface="宋体" panose="02010600030101010101" pitchFamily="2" charset="-122"/>
              </a:rPr>
              <a:t>是它的顶点</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是 </a:t>
            </a:r>
            <a:r>
              <a:rPr lang="en-US" altLang="zh-CN" sz="2400" b="1" dirty="0">
                <a:solidFill>
                  <a:schemeClr val="tx1"/>
                </a:solidFill>
                <a:latin typeface="Times New Roman" panose="02020603050405020304" pitchFamily="18" charset="0"/>
                <a:ea typeface="宋体" panose="02010600030101010101" pitchFamily="2" charset="-122"/>
              </a:rPr>
              <a:t>v </a:t>
            </a:r>
            <a:r>
              <a:rPr lang="zh-CN" altLang="en-US" sz="2400" b="1" dirty="0">
                <a:solidFill>
                  <a:schemeClr val="tx1"/>
                </a:solidFill>
                <a:latin typeface="Times New Roman" panose="02020603050405020304" pitchFamily="18" charset="0"/>
                <a:ea typeface="宋体" panose="02010600030101010101" pitchFamily="2" charset="-122"/>
              </a:rPr>
              <a:t>的自由度</a:t>
            </a:r>
            <a:r>
              <a:rPr lang="en-US" altLang="zh-CN" sz="2400" b="1" dirty="0">
                <a:solidFill>
                  <a:schemeClr val="tx1"/>
                </a:solidFill>
                <a:latin typeface="Times New Roman" panose="02020603050405020304" pitchFamily="18" charset="0"/>
                <a:ea typeface="宋体" panose="02010600030101010101" pitchFamily="2" charset="-122"/>
              </a:rPr>
              <a:t>, w(u,v)</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是连接顶点</a:t>
            </a:r>
            <a:r>
              <a:rPr lang="en-US" altLang="zh-CN" sz="2400" b="1" dirty="0">
                <a:solidFill>
                  <a:schemeClr val="tx1"/>
                </a:solidFill>
                <a:latin typeface="Times New Roman" panose="02020603050405020304" pitchFamily="18" charset="0"/>
                <a:ea typeface="宋体" panose="02010600030101010101" pitchFamily="2" charset="-122"/>
              </a:rPr>
              <a:t>u,v </a:t>
            </a:r>
            <a:r>
              <a:rPr lang="zh-CN" altLang="en-US" sz="2400" b="1" dirty="0">
                <a:solidFill>
                  <a:schemeClr val="tx1"/>
                </a:solidFill>
                <a:latin typeface="Times New Roman" panose="02020603050405020304" pitchFamily="18" charset="0"/>
                <a:ea typeface="宋体" panose="02010600030101010101" pitchFamily="2" charset="-122"/>
              </a:rPr>
              <a:t>的边的权值</a:t>
            </a:r>
            <a:r>
              <a:rPr lang="en-US" altLang="zh-CN" sz="2400" b="1" dirty="0">
                <a:solidFill>
                  <a:schemeClr val="tx1"/>
                </a:solidFill>
                <a:latin typeface="Times New Roman" panose="02020603050405020304" pitchFamily="18" charset="0"/>
                <a:ea typeface="宋体" panose="02010600030101010101" pitchFamily="2" charset="-122"/>
              </a:rPr>
              <a:t>,</a:t>
            </a:r>
            <a:r>
              <a:rPr lang="zh-CN" altLang="en-US" sz="2400" b="1" dirty="0">
                <a:solidFill>
                  <a:schemeClr val="tx1"/>
                </a:solidFill>
                <a:latin typeface="Times New Roman" panose="02020603050405020304" pitchFamily="18" charset="0"/>
                <a:ea typeface="宋体" panose="02010600030101010101" pitchFamily="2" charset="-122"/>
              </a:rPr>
              <a:t>令</a:t>
            </a:r>
            <a:endParaRPr lang="zh-CN" altLang="en-US" sz="2400" b="1" dirty="0">
              <a:solidFill>
                <a:schemeClr val="tx1"/>
              </a:solidFill>
              <a:latin typeface="Times New Roman" panose="02020603050405020304" pitchFamily="18" charset="0"/>
              <a:ea typeface="宋体" panose="02010600030101010101" pitchFamily="2" charset="-122"/>
            </a:endParaRPr>
          </a:p>
        </p:txBody>
      </p:sp>
      <p:graphicFrame>
        <p:nvGraphicFramePr>
          <p:cNvPr id="87045" name="Object 5"/>
          <p:cNvGraphicFramePr>
            <a:graphicFrameLocks noChangeAspect="1"/>
          </p:cNvGraphicFramePr>
          <p:nvPr/>
        </p:nvGraphicFramePr>
        <p:xfrm>
          <a:off x="5148263" y="2108200"/>
          <a:ext cx="355600" cy="457200"/>
        </p:xfrm>
        <a:graphic>
          <a:graphicData uri="http://schemas.openxmlformats.org/presentationml/2006/ole">
            <mc:AlternateContent xmlns:mc="http://schemas.openxmlformats.org/markup-compatibility/2006">
              <mc:Choice xmlns:v="urn:schemas-microsoft-com:vml" Requires="v">
                <p:oleObj spid="_x0000_s3152" name="" r:id="rId1" imgW="143510" imgH="187325" progId="Equation.3">
                  <p:embed/>
                </p:oleObj>
              </mc:Choice>
              <mc:Fallback>
                <p:oleObj name="" r:id="rId1" imgW="143510" imgH="187325" progId="Equation.3">
                  <p:embed/>
                  <p:pic>
                    <p:nvPicPr>
                      <p:cNvPr id="0" name="图片 3151"/>
                      <p:cNvPicPr/>
                      <p:nvPr/>
                    </p:nvPicPr>
                    <p:blipFill>
                      <a:blip r:embed="rId2">
                        <a:clrChange>
                          <a:clrFrom>
                            <a:srgbClr val="000000"/>
                          </a:clrFrom>
                          <a:clrTo>
                            <a:srgbClr val="000000"/>
                          </a:clrTo>
                        </a:clrChange>
                      </a:blip>
                      <a:stretch>
                        <a:fillRect/>
                      </a:stretch>
                    </p:blipFill>
                    <p:spPr>
                      <a:xfrm>
                        <a:off x="5148263" y="2108200"/>
                        <a:ext cx="355600" cy="457200"/>
                      </a:xfrm>
                      <a:prstGeom prst="rect">
                        <a:avLst/>
                      </a:prstGeom>
                      <a:noFill/>
                      <a:ln w="38100">
                        <a:noFill/>
                        <a:miter/>
                      </a:ln>
                    </p:spPr>
                  </p:pic>
                </p:oleObj>
              </mc:Fallback>
            </mc:AlternateContent>
          </a:graphicData>
        </a:graphic>
      </p:graphicFrame>
      <p:graphicFrame>
        <p:nvGraphicFramePr>
          <p:cNvPr id="87046" name="Object 6"/>
          <p:cNvGraphicFramePr>
            <a:graphicFrameLocks noChangeAspect="1"/>
          </p:cNvGraphicFramePr>
          <p:nvPr/>
        </p:nvGraphicFramePr>
        <p:xfrm>
          <a:off x="2051050" y="3068638"/>
          <a:ext cx="5562600" cy="1384300"/>
        </p:xfrm>
        <a:graphic>
          <a:graphicData uri="http://schemas.openxmlformats.org/presentationml/2006/ole">
            <mc:AlternateContent xmlns:mc="http://schemas.openxmlformats.org/markup-compatibility/2006">
              <mc:Choice xmlns:v="urn:schemas-microsoft-com:vml" Requires="v">
                <p:oleObj spid="_x0000_s3149" name="" r:id="rId3" imgW="2467610" imgH="605790" progId="Equation.3">
                  <p:embed/>
                </p:oleObj>
              </mc:Choice>
              <mc:Fallback>
                <p:oleObj name="" r:id="rId3" imgW="2467610" imgH="605790" progId="Equation.3">
                  <p:embed/>
                  <p:pic>
                    <p:nvPicPr>
                      <p:cNvPr id="0" name="图片 3148"/>
                      <p:cNvPicPr/>
                      <p:nvPr/>
                    </p:nvPicPr>
                    <p:blipFill>
                      <a:blip r:embed="rId4">
                        <a:clrChange>
                          <a:clrFrom>
                            <a:srgbClr val="000000"/>
                          </a:clrFrom>
                          <a:clrTo>
                            <a:srgbClr val="000000"/>
                          </a:clrTo>
                        </a:clrChange>
                      </a:blip>
                      <a:stretch>
                        <a:fillRect/>
                      </a:stretch>
                    </p:blipFill>
                    <p:spPr>
                      <a:xfrm>
                        <a:off x="2051050" y="3068638"/>
                        <a:ext cx="5562600" cy="1384300"/>
                      </a:xfrm>
                      <a:prstGeom prst="rect">
                        <a:avLst/>
                      </a:prstGeom>
                      <a:noFill/>
                      <a:ln w="38100">
                        <a:noFill/>
                        <a:miter/>
                      </a:ln>
                    </p:spPr>
                  </p:pic>
                </p:oleObj>
              </mc:Fallback>
            </mc:AlternateContent>
          </a:graphicData>
        </a:graphic>
      </p:graphicFrame>
      <p:sp>
        <p:nvSpPr>
          <p:cNvPr id="87047" name="Text Box 7"/>
          <p:cNvSpPr txBox="1"/>
          <p:nvPr/>
        </p:nvSpPr>
        <p:spPr>
          <a:xfrm>
            <a:off x="1600200" y="4724400"/>
            <a:ext cx="6019800" cy="457200"/>
          </a:xfrm>
          <a:prstGeom prst="rect">
            <a:avLst/>
          </a:prstGeom>
          <a:noFill/>
          <a:ln w="9525">
            <a:noFill/>
          </a:ln>
        </p:spPr>
        <p:txBody>
          <a:bodyPr anchor="t" anchorCtr="0">
            <a:spAutoFit/>
          </a:bodyPr>
          <a:p>
            <a:pPr fontAlgn="t">
              <a:spcBef>
                <a:spcPct val="50000"/>
              </a:spcBef>
            </a:pPr>
            <a:endParaRPr lang="zh-CN" altLang="zh-CN" sz="2400" b="1" dirty="0">
              <a:solidFill>
                <a:schemeClr val="tx1"/>
              </a:solidFill>
              <a:latin typeface="Times New Roman" panose="02020603050405020304" pitchFamily="18" charset="0"/>
              <a:ea typeface="宋体" panose="02010600030101010101" pitchFamily="2" charset="-122"/>
            </a:endParaRPr>
          </a:p>
        </p:txBody>
      </p:sp>
      <p:graphicFrame>
        <p:nvGraphicFramePr>
          <p:cNvPr id="87048" name="Object 8"/>
          <p:cNvGraphicFramePr>
            <a:graphicFrameLocks noChangeAspect="1"/>
          </p:cNvGraphicFramePr>
          <p:nvPr/>
        </p:nvGraphicFramePr>
        <p:xfrm>
          <a:off x="1116013" y="4464050"/>
          <a:ext cx="2133600" cy="565150"/>
        </p:xfrm>
        <a:graphic>
          <a:graphicData uri="http://schemas.openxmlformats.org/presentationml/2006/ole">
            <mc:AlternateContent xmlns:mc="http://schemas.openxmlformats.org/markup-compatibility/2006">
              <mc:Choice xmlns:v="urn:schemas-microsoft-com:vml" Requires="v">
                <p:oleObj spid="_x0000_s3153" name="" r:id="rId5" imgW="737870" imgH="187325" progId="Equation.3">
                  <p:embed/>
                </p:oleObj>
              </mc:Choice>
              <mc:Fallback>
                <p:oleObj name="" r:id="rId5" imgW="737870" imgH="187325" progId="Equation.3">
                  <p:embed/>
                  <p:pic>
                    <p:nvPicPr>
                      <p:cNvPr id="0" name="图片 3152"/>
                      <p:cNvPicPr/>
                      <p:nvPr/>
                    </p:nvPicPr>
                    <p:blipFill>
                      <a:blip r:embed="rId6">
                        <a:clrChange>
                          <a:clrFrom>
                            <a:srgbClr val="000000"/>
                          </a:clrFrom>
                          <a:clrTo>
                            <a:srgbClr val="000000"/>
                          </a:clrTo>
                        </a:clrChange>
                      </a:blip>
                      <a:stretch>
                        <a:fillRect/>
                      </a:stretch>
                    </p:blipFill>
                    <p:spPr>
                      <a:xfrm>
                        <a:off x="1116013" y="4464050"/>
                        <a:ext cx="2133600" cy="565150"/>
                      </a:xfrm>
                      <a:prstGeom prst="rect">
                        <a:avLst/>
                      </a:prstGeom>
                      <a:noFill/>
                      <a:ln w="38100">
                        <a:noFill/>
                        <a:miter/>
                      </a:ln>
                    </p:spPr>
                  </p:pic>
                </p:oleObj>
              </mc:Fallback>
            </mc:AlternateContent>
          </a:graphicData>
        </a:graphic>
      </p:graphicFrame>
      <p:sp>
        <p:nvSpPr>
          <p:cNvPr id="87049" name="Text Box 9"/>
          <p:cNvSpPr txBox="1"/>
          <p:nvPr/>
        </p:nvSpPr>
        <p:spPr>
          <a:xfrm>
            <a:off x="1143000" y="4613275"/>
            <a:ext cx="7467600" cy="1552575"/>
          </a:xfrm>
          <a:prstGeom prst="rect">
            <a:avLst/>
          </a:prstGeom>
          <a:noFill/>
          <a:ln w="9525">
            <a:noFill/>
          </a:ln>
        </p:spPr>
        <p:txBody>
          <a:bodyPr anchor="t" anchorCtr="0">
            <a:spAutoFit/>
          </a:bodyPr>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其中 </a:t>
            </a:r>
            <a:r>
              <a:rPr lang="en-US" altLang="zh-CN" sz="2400" i="1" dirty="0">
                <a:solidFill>
                  <a:schemeClr val="tx1"/>
                </a:solidFill>
                <a:latin typeface="Times New Roman" panose="02020603050405020304" pitchFamily="18" charset="0"/>
                <a:ea typeface="宋体" panose="02010600030101010101" pitchFamily="2" charset="-122"/>
              </a:rPr>
              <a:t>T</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是对角矩阵</a:t>
            </a:r>
            <a:r>
              <a:rPr lang="en-US" altLang="zh-CN" sz="2400" b="1" dirty="0">
                <a:solidFill>
                  <a:schemeClr val="tx1"/>
                </a:solidFill>
                <a:latin typeface="Times New Roman" panose="02020603050405020304" pitchFamily="18" charset="0"/>
                <a:ea typeface="宋体" panose="02010600030101010101" pitchFamily="2" charset="-122"/>
              </a:rPr>
              <a:t>,</a:t>
            </a:r>
            <a:r>
              <a:rPr lang="zh-CN" altLang="en-US" sz="2400" b="1" dirty="0">
                <a:solidFill>
                  <a:schemeClr val="tx1"/>
                </a:solidFill>
                <a:latin typeface="Times New Roman" panose="02020603050405020304" pitchFamily="18" charset="0"/>
                <a:ea typeface="宋体" panose="02010600030101010101" pitchFamily="2" charset="-122"/>
              </a:rPr>
              <a:t>对角线的元素为</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                    </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则称 </a:t>
            </a:r>
            <a:r>
              <a:rPr lang="en-US" altLang="zh-CN" sz="2400" i="1" dirty="0">
                <a:solidFill>
                  <a:schemeClr val="tx1"/>
                </a:solidFill>
                <a:latin typeface="Times New Roman" panose="02020603050405020304" pitchFamily="18" charset="0"/>
                <a:ea typeface="宋体" panose="02010600030101010101" pitchFamily="2" charset="-122"/>
              </a:rPr>
              <a:t>L</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为图 </a:t>
            </a:r>
            <a:r>
              <a:rPr lang="en-US" altLang="zh-CN" sz="2400" b="1" dirty="0">
                <a:solidFill>
                  <a:schemeClr val="tx1"/>
                </a:solidFill>
                <a:latin typeface="Times New Roman" panose="02020603050405020304" pitchFamily="18" charset="0"/>
                <a:ea typeface="宋体" panose="02010600030101010101" pitchFamily="2" charset="-122"/>
              </a:rPr>
              <a:t>G </a:t>
            </a:r>
            <a:r>
              <a:rPr lang="zh-CN" altLang="en-US" sz="2400" b="1" dirty="0">
                <a:solidFill>
                  <a:schemeClr val="tx1"/>
                </a:solidFill>
                <a:latin typeface="Times New Roman" panose="02020603050405020304" pitchFamily="18" charset="0"/>
                <a:ea typeface="宋体" panose="02010600030101010101" pitchFamily="2" charset="-122"/>
              </a:rPr>
              <a:t>上的拉普拉斯算子</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endParaRPr lang="en-US" altLang="zh-CN" sz="2400" b="1" dirty="0">
              <a:solidFill>
                <a:schemeClr val="tx1"/>
              </a:solidFill>
              <a:latin typeface="Times New Roman" panose="02020603050405020304" pitchFamily="18" charset="0"/>
              <a:ea typeface="宋体" panose="02010600030101010101" pitchFamily="2" charset="-122"/>
            </a:endParaRPr>
          </a:p>
        </p:txBody>
      </p:sp>
      <p:graphicFrame>
        <p:nvGraphicFramePr>
          <p:cNvPr id="87050" name="Object 10"/>
          <p:cNvGraphicFramePr>
            <a:graphicFrameLocks noChangeAspect="1"/>
          </p:cNvGraphicFramePr>
          <p:nvPr/>
        </p:nvGraphicFramePr>
        <p:xfrm>
          <a:off x="1187450" y="5181600"/>
          <a:ext cx="1447800" cy="915988"/>
        </p:xfrm>
        <a:graphic>
          <a:graphicData uri="http://schemas.openxmlformats.org/presentationml/2006/ole">
            <mc:AlternateContent xmlns:mc="http://schemas.openxmlformats.org/markup-compatibility/2006">
              <mc:Choice xmlns:v="urn:schemas-microsoft-com:vml" Requires="v">
                <p:oleObj spid="_x0000_s3150" name="" r:id="rId7" imgW="650240" imgH="407670" progId="Equation.3">
                  <p:embed/>
                </p:oleObj>
              </mc:Choice>
              <mc:Fallback>
                <p:oleObj name="" r:id="rId7" imgW="650240" imgH="407670" progId="Equation.3">
                  <p:embed/>
                  <p:pic>
                    <p:nvPicPr>
                      <p:cNvPr id="0" name="图片 3149"/>
                      <p:cNvPicPr/>
                      <p:nvPr/>
                    </p:nvPicPr>
                    <p:blipFill>
                      <a:blip r:embed="rId8">
                        <a:clrChange>
                          <a:clrFrom>
                            <a:srgbClr val="000000"/>
                          </a:clrFrom>
                          <a:clrTo>
                            <a:srgbClr val="000000"/>
                          </a:clrTo>
                        </a:clrChange>
                      </a:blip>
                      <a:stretch>
                        <a:fillRect/>
                      </a:stretch>
                    </p:blipFill>
                    <p:spPr>
                      <a:xfrm>
                        <a:off x="1187450" y="5181600"/>
                        <a:ext cx="1447800" cy="915988"/>
                      </a:xfrm>
                      <a:prstGeom prst="rect">
                        <a:avLst/>
                      </a:prstGeom>
                      <a:noFill/>
                      <a:ln w="38100">
                        <a:noFill/>
                        <a:miter/>
                      </a:ln>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88066" name="Text Box 2"/>
          <p:cNvSpPr txBox="1"/>
          <p:nvPr/>
        </p:nvSpPr>
        <p:spPr>
          <a:xfrm>
            <a:off x="1219200" y="1143000"/>
            <a:ext cx="6934200" cy="701675"/>
          </a:xfrm>
          <a:prstGeom prst="rect">
            <a:avLst/>
          </a:prstGeom>
          <a:noFill/>
          <a:ln w="9525">
            <a:noFill/>
          </a:ln>
        </p:spPr>
        <p:txBody>
          <a:bodyPr anchor="t" anchorCtr="0">
            <a:spAutoFit/>
          </a:bodyPr>
          <a:p>
            <a:pPr fontAlgn="t">
              <a:spcBef>
                <a:spcPct val="50000"/>
              </a:spcBef>
            </a:pPr>
            <a:r>
              <a:rPr lang="en-US" altLang="zh-CN" sz="4000" b="1" dirty="0">
                <a:solidFill>
                  <a:schemeClr val="tx1"/>
                </a:solidFill>
                <a:latin typeface="Times New Roman" panose="02020603050405020304" pitchFamily="18" charset="0"/>
                <a:ea typeface="宋体" panose="02010600030101010101" pitchFamily="2" charset="-122"/>
              </a:rPr>
              <a:t>Laplacian Eigenmap </a:t>
            </a:r>
            <a:r>
              <a:rPr lang="zh-CN" altLang="en-US" sz="4000" b="1" dirty="0">
                <a:solidFill>
                  <a:schemeClr val="tx1"/>
                </a:solidFill>
                <a:latin typeface="Times New Roman" panose="02020603050405020304" pitchFamily="18" charset="0"/>
                <a:ea typeface="宋体" panose="02010600030101010101" pitchFamily="2" charset="-122"/>
              </a:rPr>
              <a:t>算法流程</a:t>
            </a:r>
            <a:endParaRPr lang="zh-CN" altLang="en-US" sz="4000" b="1" dirty="0">
              <a:solidFill>
                <a:schemeClr val="tx1"/>
              </a:solidFill>
              <a:latin typeface="Times New Roman" panose="02020603050405020304" pitchFamily="18" charset="0"/>
              <a:ea typeface="宋体" panose="02010600030101010101" pitchFamily="2" charset="-122"/>
            </a:endParaRPr>
          </a:p>
        </p:txBody>
      </p:sp>
      <p:sp>
        <p:nvSpPr>
          <p:cNvPr id="88067" name="Text Box 3"/>
          <p:cNvSpPr txBox="1"/>
          <p:nvPr/>
        </p:nvSpPr>
        <p:spPr>
          <a:xfrm>
            <a:off x="900113" y="2133600"/>
            <a:ext cx="7620000" cy="3743325"/>
          </a:xfrm>
          <a:prstGeom prst="rect">
            <a:avLst/>
          </a:prstGeom>
          <a:noFill/>
          <a:ln w="9525">
            <a:noFill/>
          </a:ln>
        </p:spPr>
        <p:txBody>
          <a:bodyPr anchor="t" anchorCtr="0">
            <a:spAutoFit/>
          </a:bodyPr>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1 </a:t>
            </a:r>
            <a:r>
              <a:rPr lang="zh-CN" altLang="en-US" sz="2400" b="1" dirty="0">
                <a:solidFill>
                  <a:schemeClr val="tx1"/>
                </a:solidFill>
                <a:latin typeface="Times New Roman" panose="02020603050405020304" pitchFamily="18" charset="0"/>
                <a:ea typeface="宋体" panose="02010600030101010101" pitchFamily="2" charset="-122"/>
              </a:rPr>
              <a:t>从样本点构建一个近邻图</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图的顶点为样本点</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离得</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很近两点用边相连 </a:t>
            </a:r>
            <a:r>
              <a:rPr lang="en-US" altLang="zh-CN" sz="2400" b="1" dirty="0">
                <a:solidFill>
                  <a:schemeClr val="tx1"/>
                </a:solidFill>
                <a:latin typeface="Times New Roman" panose="02020603050405020304" pitchFamily="18" charset="0"/>
                <a:ea typeface="宋体" panose="02010600030101010101" pitchFamily="2" charset="-122"/>
              </a:rPr>
              <a:t>(K</a:t>
            </a:r>
            <a:r>
              <a:rPr lang="zh-CN" altLang="en-US" sz="2400" b="1" dirty="0">
                <a:solidFill>
                  <a:schemeClr val="tx1"/>
                </a:solidFill>
                <a:latin typeface="Times New Roman" panose="02020603050405020304" pitchFamily="18" charset="0"/>
                <a:ea typeface="宋体" panose="02010600030101010101" pitchFamily="2" charset="-122"/>
              </a:rPr>
              <a:t>近邻或    邻域</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2 </a:t>
            </a:r>
            <a:r>
              <a:rPr lang="zh-CN" altLang="en-US" sz="2400" b="1" dirty="0">
                <a:solidFill>
                  <a:schemeClr val="tx1"/>
                </a:solidFill>
                <a:latin typeface="Times New Roman" panose="02020603050405020304" pitchFamily="18" charset="0"/>
                <a:ea typeface="宋体" panose="02010600030101010101" pitchFamily="2" charset="-122"/>
              </a:rPr>
              <a:t>给每条边赋予权值  如果第</a:t>
            </a:r>
            <a:r>
              <a:rPr lang="zh-CN" altLang="en-US" sz="2400" b="1" i="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个点和第 </a:t>
            </a:r>
            <a:r>
              <a:rPr lang="en-US" altLang="zh-CN" sz="2400" b="1" dirty="0">
                <a:solidFill>
                  <a:schemeClr val="tx1"/>
                </a:solidFill>
                <a:latin typeface="Times New Roman" panose="02020603050405020304" pitchFamily="18" charset="0"/>
                <a:ea typeface="宋体" panose="02010600030101010101" pitchFamily="2" charset="-122"/>
              </a:rPr>
              <a:t>j </a:t>
            </a:r>
            <a:r>
              <a:rPr lang="zh-CN" altLang="en-US" sz="2400" b="1" dirty="0">
                <a:solidFill>
                  <a:schemeClr val="tx1"/>
                </a:solidFill>
                <a:latin typeface="Times New Roman" panose="02020603050405020304" pitchFamily="18" charset="0"/>
                <a:ea typeface="宋体" panose="02010600030101010101" pitchFamily="2" charset="-122"/>
              </a:rPr>
              <a:t>个点不相连，</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权值为</a:t>
            </a:r>
            <a:r>
              <a:rPr lang="en-US" altLang="zh-CN" sz="2400" b="1" dirty="0">
                <a:solidFill>
                  <a:schemeClr val="tx1"/>
                </a:solidFill>
                <a:latin typeface="Times New Roman" panose="02020603050405020304" pitchFamily="18" charset="0"/>
                <a:ea typeface="宋体" panose="02010600030101010101" pitchFamily="2" charset="-122"/>
              </a:rPr>
              <a:t>0</a:t>
            </a:r>
            <a:r>
              <a:rPr lang="zh-CN" altLang="en-US" sz="2400" b="1" dirty="0">
                <a:solidFill>
                  <a:schemeClr val="tx1"/>
                </a:solidFill>
                <a:latin typeface="Times New Roman" panose="02020603050405020304" pitchFamily="18" charset="0"/>
                <a:ea typeface="宋体" panose="02010600030101010101" pitchFamily="2" charset="-122"/>
              </a:rPr>
              <a:t>，否则              </a:t>
            </a:r>
            <a:r>
              <a:rPr lang="en-US" altLang="zh-CN" sz="2400" b="1" dirty="0">
                <a:solidFill>
                  <a:schemeClr val="tx1"/>
                </a:solidFill>
                <a:latin typeface="Times New Roman" panose="02020603050405020304" pitchFamily="18" charset="0"/>
                <a:ea typeface="宋体" panose="02010600030101010101" pitchFamily="2" charset="-122"/>
              </a:rPr>
              <a:t>;  </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3 </a:t>
            </a:r>
            <a:r>
              <a:rPr lang="zh-CN" altLang="en-US" sz="2400" b="1" dirty="0">
                <a:solidFill>
                  <a:schemeClr val="tx1"/>
                </a:solidFill>
                <a:latin typeface="Times New Roman" panose="02020603050405020304" pitchFamily="18" charset="0"/>
                <a:ea typeface="宋体" panose="02010600030101010101" pitchFamily="2" charset="-122"/>
              </a:rPr>
              <a:t>计算图拉普拉斯算子的广义特征向量</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求得低维嵌入</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令</a:t>
            </a:r>
            <a:r>
              <a:rPr lang="en-US" altLang="zh-CN" sz="2400" b="1" i="1" dirty="0">
                <a:solidFill>
                  <a:schemeClr val="tx1"/>
                </a:solidFill>
                <a:latin typeface="Times New Roman" panose="02020603050405020304" pitchFamily="18" charset="0"/>
                <a:ea typeface="宋体" panose="02010600030101010101" pitchFamily="2" charset="-122"/>
              </a:rPr>
              <a:t>D</a:t>
            </a:r>
            <a:r>
              <a:rPr lang="zh-CN" altLang="en-US" sz="2400" b="1" dirty="0">
                <a:solidFill>
                  <a:schemeClr val="tx1"/>
                </a:solidFill>
                <a:latin typeface="Times New Roman" panose="02020603050405020304" pitchFamily="18" charset="0"/>
                <a:ea typeface="宋体" panose="02010600030101010101" pitchFamily="2" charset="-122"/>
              </a:rPr>
              <a:t>为对角矩阵                                        </a:t>
            </a:r>
            <a:r>
              <a:rPr lang="en-US" altLang="zh-CN" sz="2400" b="1" i="1" dirty="0">
                <a:solidFill>
                  <a:schemeClr val="tx1"/>
                </a:solidFill>
                <a:latin typeface="Times New Roman" panose="02020603050405020304" pitchFamily="18" charset="0"/>
                <a:ea typeface="宋体" panose="02010600030101010101" pitchFamily="2" charset="-122"/>
              </a:rPr>
              <a:t>L</a:t>
            </a:r>
            <a:r>
              <a:rPr lang="zh-CN" altLang="en-US" sz="2400" b="1" dirty="0">
                <a:solidFill>
                  <a:schemeClr val="tx1"/>
                </a:solidFill>
                <a:latin typeface="Times New Roman" panose="02020603050405020304" pitchFamily="18" charset="0"/>
                <a:ea typeface="宋体" panose="02010600030101010101" pitchFamily="2" charset="-122"/>
              </a:rPr>
              <a:t>是近邻图上的</a:t>
            </a:r>
            <a:endParaRPr lang="zh-CN" altLang="en-US" sz="2400" b="1" dirty="0">
              <a:solidFill>
                <a:schemeClr val="tx1"/>
              </a:solidFill>
              <a:latin typeface="Times New Roman" panose="02020603050405020304" pitchFamily="18" charset="0"/>
              <a:ea typeface="宋体" panose="02010600030101010101" pitchFamily="2" charset="-122"/>
            </a:endParaRPr>
          </a:p>
          <a:p>
            <a:pPr fontAlgn="t">
              <a:spcBef>
                <a:spcPct val="50000"/>
              </a:spcBef>
            </a:pPr>
            <a:r>
              <a:rPr lang="zh-CN" altLang="en-US" sz="2400" b="1" dirty="0">
                <a:solidFill>
                  <a:schemeClr val="tx1"/>
                </a:solidFill>
                <a:latin typeface="Times New Roman" panose="02020603050405020304" pitchFamily="18" charset="0"/>
                <a:ea typeface="宋体" panose="02010600030101010101" pitchFamily="2" charset="-122"/>
              </a:rPr>
              <a:t>拉普拉斯算子</a:t>
            </a:r>
            <a:r>
              <a:rPr lang="en-US" altLang="zh-CN" sz="2400" b="1" dirty="0">
                <a:solidFill>
                  <a:schemeClr val="tx1"/>
                </a:solidFill>
                <a:latin typeface="Times New Roman" panose="02020603050405020304" pitchFamily="18" charset="0"/>
                <a:ea typeface="宋体" panose="02010600030101010101" pitchFamily="2" charset="-122"/>
              </a:rPr>
              <a:t>, </a:t>
            </a:r>
            <a:r>
              <a:rPr lang="zh-CN" altLang="en-US" sz="2400" b="1" dirty="0">
                <a:solidFill>
                  <a:schemeClr val="tx1"/>
                </a:solidFill>
                <a:latin typeface="Times New Roman" panose="02020603050405020304" pitchFamily="18" charset="0"/>
                <a:ea typeface="宋体" panose="02010600030101010101" pitchFamily="2" charset="-122"/>
              </a:rPr>
              <a:t>求解广义特征值问题                    </a:t>
            </a:r>
            <a:r>
              <a:rPr lang="en-US" altLang="zh-CN" sz="2400" b="1" dirty="0">
                <a:solidFill>
                  <a:schemeClr val="tx1"/>
                </a:solidFill>
                <a:latin typeface="Times New Roman" panose="02020603050405020304" pitchFamily="18" charset="0"/>
                <a:ea typeface="宋体" panose="02010600030101010101" pitchFamily="2" charset="-122"/>
              </a:rPr>
              <a:t>.</a:t>
            </a:r>
            <a:endParaRPr lang="en-US" altLang="zh-CN" sz="2400" b="1" dirty="0">
              <a:solidFill>
                <a:schemeClr val="tx1"/>
              </a:solidFill>
              <a:latin typeface="Times New Roman" panose="02020603050405020304" pitchFamily="18" charset="0"/>
              <a:ea typeface="宋体" panose="02010600030101010101" pitchFamily="2" charset="-122"/>
            </a:endParaRPr>
          </a:p>
        </p:txBody>
      </p:sp>
      <p:graphicFrame>
        <p:nvGraphicFramePr>
          <p:cNvPr id="88068" name="Object 4"/>
          <p:cNvGraphicFramePr>
            <a:graphicFrameLocks noChangeAspect="1"/>
          </p:cNvGraphicFramePr>
          <p:nvPr/>
        </p:nvGraphicFramePr>
        <p:xfrm>
          <a:off x="4845050" y="2755900"/>
          <a:ext cx="271463" cy="298450"/>
        </p:xfrm>
        <a:graphic>
          <a:graphicData uri="http://schemas.openxmlformats.org/presentationml/2006/ole">
            <mc:AlternateContent xmlns:mc="http://schemas.openxmlformats.org/markup-compatibility/2006">
              <mc:Choice xmlns:v="urn:schemas-microsoft-com:vml" Requires="v">
                <p:oleObj spid="_x0000_s3144" name="" r:id="rId1" imgW="99060" imgH="109855" progId="Equation.3">
                  <p:embed/>
                </p:oleObj>
              </mc:Choice>
              <mc:Fallback>
                <p:oleObj name="" r:id="rId1" imgW="99060" imgH="109855" progId="Equation.3">
                  <p:embed/>
                  <p:pic>
                    <p:nvPicPr>
                      <p:cNvPr id="0" name="图片 3143"/>
                      <p:cNvPicPr/>
                      <p:nvPr/>
                    </p:nvPicPr>
                    <p:blipFill>
                      <a:blip r:embed="rId2">
                        <a:clrChange>
                          <a:clrFrom>
                            <a:srgbClr val="000000"/>
                          </a:clrFrom>
                          <a:clrTo>
                            <a:srgbClr val="000000"/>
                          </a:clrTo>
                        </a:clrChange>
                      </a:blip>
                      <a:stretch>
                        <a:fillRect/>
                      </a:stretch>
                    </p:blipFill>
                    <p:spPr>
                      <a:xfrm>
                        <a:off x="4845050" y="2755900"/>
                        <a:ext cx="271463" cy="298450"/>
                      </a:xfrm>
                      <a:prstGeom prst="rect">
                        <a:avLst/>
                      </a:prstGeom>
                      <a:noFill/>
                      <a:ln w="38100">
                        <a:noFill/>
                        <a:miter/>
                      </a:ln>
                    </p:spPr>
                  </p:pic>
                </p:oleObj>
              </mc:Fallback>
            </mc:AlternateContent>
          </a:graphicData>
        </a:graphic>
      </p:graphicFrame>
      <p:graphicFrame>
        <p:nvGraphicFramePr>
          <p:cNvPr id="88069" name="Object 5"/>
          <p:cNvGraphicFramePr>
            <a:graphicFrameLocks noChangeAspect="1"/>
          </p:cNvGraphicFramePr>
          <p:nvPr/>
        </p:nvGraphicFramePr>
        <p:xfrm>
          <a:off x="4406900" y="3556000"/>
          <a:ext cx="114300" cy="215900"/>
        </p:xfrm>
        <a:graphic>
          <a:graphicData uri="http://schemas.openxmlformats.org/presentationml/2006/ole">
            <mc:AlternateContent xmlns:mc="http://schemas.openxmlformats.org/markup-compatibility/2006">
              <mc:Choice xmlns:v="urn:schemas-microsoft-com:vml" Requires="v">
                <p:oleObj spid="_x0000_s3151" name="" r:id="rId3" imgW="114300" imgH="215900" progId="Equation.3">
                  <p:embed/>
                </p:oleObj>
              </mc:Choice>
              <mc:Fallback>
                <p:oleObj name="" r:id="rId3" imgW="114300" imgH="215900" progId="Equation.3">
                  <p:embed/>
                  <p:pic>
                    <p:nvPicPr>
                      <p:cNvPr id="0" name="图片 3150"/>
                      <p:cNvPicPr/>
                      <p:nvPr/>
                    </p:nvPicPr>
                    <p:blipFill>
                      <a:blip r:embed="rId4"/>
                      <a:stretch>
                        <a:fillRect/>
                      </a:stretch>
                    </p:blipFill>
                    <p:spPr>
                      <a:xfrm>
                        <a:off x="4406900" y="3556000"/>
                        <a:ext cx="114300" cy="215900"/>
                      </a:xfrm>
                      <a:prstGeom prst="rect">
                        <a:avLst/>
                      </a:prstGeom>
                      <a:noFill/>
                      <a:ln w="38100">
                        <a:noFill/>
                        <a:miter/>
                      </a:ln>
                    </p:spPr>
                  </p:pic>
                </p:oleObj>
              </mc:Fallback>
            </mc:AlternateContent>
          </a:graphicData>
        </a:graphic>
      </p:graphicFrame>
      <p:graphicFrame>
        <p:nvGraphicFramePr>
          <p:cNvPr id="88070" name="Object 6"/>
          <p:cNvGraphicFramePr>
            <a:graphicFrameLocks noChangeAspect="1"/>
          </p:cNvGraphicFramePr>
          <p:nvPr/>
        </p:nvGraphicFramePr>
        <p:xfrm>
          <a:off x="4787900" y="3276600"/>
          <a:ext cx="209550" cy="387350"/>
        </p:xfrm>
        <a:graphic>
          <a:graphicData uri="http://schemas.openxmlformats.org/presentationml/2006/ole">
            <mc:AlternateContent xmlns:mc="http://schemas.openxmlformats.org/markup-compatibility/2006">
              <mc:Choice xmlns:v="urn:schemas-microsoft-com:vml" Requires="v">
                <p:oleObj spid="_x0000_s3145" name="" r:id="rId5" imgW="66040" imgH="132080" progId="Equation.3">
                  <p:embed/>
                </p:oleObj>
              </mc:Choice>
              <mc:Fallback>
                <p:oleObj name="" r:id="rId5" imgW="66040" imgH="132080" progId="Equation.3">
                  <p:embed/>
                  <p:pic>
                    <p:nvPicPr>
                      <p:cNvPr id="0" name="图片 3144"/>
                      <p:cNvPicPr/>
                      <p:nvPr/>
                    </p:nvPicPr>
                    <p:blipFill>
                      <a:blip r:embed="rId6">
                        <a:clrChange>
                          <a:clrFrom>
                            <a:srgbClr val="000000"/>
                          </a:clrFrom>
                          <a:clrTo>
                            <a:srgbClr val="000000"/>
                          </a:clrTo>
                        </a:clrChange>
                      </a:blip>
                      <a:stretch>
                        <a:fillRect/>
                      </a:stretch>
                    </p:blipFill>
                    <p:spPr>
                      <a:xfrm>
                        <a:off x="4787900" y="3276600"/>
                        <a:ext cx="209550" cy="387350"/>
                      </a:xfrm>
                      <a:prstGeom prst="rect">
                        <a:avLst/>
                      </a:prstGeom>
                      <a:noFill/>
                      <a:ln w="38100">
                        <a:noFill/>
                        <a:miter/>
                      </a:ln>
                    </p:spPr>
                  </p:pic>
                </p:oleObj>
              </mc:Fallback>
            </mc:AlternateContent>
          </a:graphicData>
        </a:graphic>
      </p:graphicFrame>
      <p:graphicFrame>
        <p:nvGraphicFramePr>
          <p:cNvPr id="88071" name="Object 7"/>
          <p:cNvGraphicFramePr>
            <a:graphicFrameLocks noChangeAspect="1"/>
          </p:cNvGraphicFramePr>
          <p:nvPr/>
        </p:nvGraphicFramePr>
        <p:xfrm>
          <a:off x="3059113" y="3789363"/>
          <a:ext cx="901700" cy="504825"/>
        </p:xfrm>
        <a:graphic>
          <a:graphicData uri="http://schemas.openxmlformats.org/presentationml/2006/ole">
            <mc:AlternateContent xmlns:mc="http://schemas.openxmlformats.org/markup-compatibility/2006">
              <mc:Choice xmlns:v="urn:schemas-microsoft-com:vml" Requires="v">
                <p:oleObj spid="_x0000_s3146" name="" r:id="rId7" imgW="363855" imgH="198120" progId="Equation.3">
                  <p:embed/>
                </p:oleObj>
              </mc:Choice>
              <mc:Fallback>
                <p:oleObj name="" r:id="rId7" imgW="363855" imgH="198120" progId="Equation.3">
                  <p:embed/>
                  <p:pic>
                    <p:nvPicPr>
                      <p:cNvPr id="0" name="图片 3145"/>
                      <p:cNvPicPr/>
                      <p:nvPr/>
                    </p:nvPicPr>
                    <p:blipFill>
                      <a:blip r:embed="rId8">
                        <a:clrChange>
                          <a:clrFrom>
                            <a:srgbClr val="000000"/>
                          </a:clrFrom>
                          <a:clrTo>
                            <a:srgbClr val="000000"/>
                          </a:clrTo>
                        </a:clrChange>
                      </a:blip>
                      <a:stretch>
                        <a:fillRect/>
                      </a:stretch>
                    </p:blipFill>
                    <p:spPr>
                      <a:xfrm>
                        <a:off x="3059113" y="3789363"/>
                        <a:ext cx="901700" cy="504825"/>
                      </a:xfrm>
                      <a:prstGeom prst="rect">
                        <a:avLst/>
                      </a:prstGeom>
                      <a:noFill/>
                      <a:ln w="38100">
                        <a:noFill/>
                        <a:miter/>
                      </a:ln>
                    </p:spPr>
                  </p:pic>
                </p:oleObj>
              </mc:Fallback>
            </mc:AlternateContent>
          </a:graphicData>
        </a:graphic>
      </p:graphicFrame>
      <p:graphicFrame>
        <p:nvGraphicFramePr>
          <p:cNvPr id="88072" name="Object 8"/>
          <p:cNvGraphicFramePr>
            <a:graphicFrameLocks noChangeAspect="1"/>
          </p:cNvGraphicFramePr>
          <p:nvPr/>
        </p:nvGraphicFramePr>
        <p:xfrm>
          <a:off x="3132138" y="4883150"/>
          <a:ext cx="2970212" cy="541338"/>
        </p:xfrm>
        <a:graphic>
          <a:graphicData uri="http://schemas.openxmlformats.org/presentationml/2006/ole">
            <mc:AlternateContent xmlns:mc="http://schemas.openxmlformats.org/markup-compatibility/2006">
              <mc:Choice xmlns:v="urn:schemas-microsoft-com:vml" Requires="v">
                <p:oleObj spid="_x0000_s3147" name="" r:id="rId9" imgW="1322070" imgH="231140" progId="Equation.3">
                  <p:embed/>
                </p:oleObj>
              </mc:Choice>
              <mc:Fallback>
                <p:oleObj name="" r:id="rId9" imgW="1322070" imgH="231140" progId="Equation.3">
                  <p:embed/>
                  <p:pic>
                    <p:nvPicPr>
                      <p:cNvPr id="0" name="图片 3146"/>
                      <p:cNvPicPr/>
                      <p:nvPr/>
                    </p:nvPicPr>
                    <p:blipFill>
                      <a:blip r:embed="rId10">
                        <a:clrChange>
                          <a:clrFrom>
                            <a:srgbClr val="000000"/>
                          </a:clrFrom>
                          <a:clrTo>
                            <a:srgbClr val="000000"/>
                          </a:clrTo>
                        </a:clrChange>
                      </a:blip>
                      <a:stretch>
                        <a:fillRect/>
                      </a:stretch>
                    </p:blipFill>
                    <p:spPr>
                      <a:xfrm>
                        <a:off x="3132138" y="4883150"/>
                        <a:ext cx="2970212" cy="541338"/>
                      </a:xfrm>
                      <a:prstGeom prst="rect">
                        <a:avLst/>
                      </a:prstGeom>
                      <a:noFill/>
                      <a:ln w="38100">
                        <a:noFill/>
                        <a:miter/>
                      </a:ln>
                    </p:spPr>
                  </p:pic>
                </p:oleObj>
              </mc:Fallback>
            </mc:AlternateContent>
          </a:graphicData>
        </a:graphic>
      </p:graphicFrame>
      <p:graphicFrame>
        <p:nvGraphicFramePr>
          <p:cNvPr id="88073" name="Object 9"/>
          <p:cNvGraphicFramePr>
            <a:graphicFrameLocks noChangeAspect="1"/>
          </p:cNvGraphicFramePr>
          <p:nvPr/>
        </p:nvGraphicFramePr>
        <p:xfrm>
          <a:off x="5795963" y="5445125"/>
          <a:ext cx="1524000" cy="477838"/>
        </p:xfrm>
        <a:graphic>
          <a:graphicData uri="http://schemas.openxmlformats.org/presentationml/2006/ole">
            <mc:AlternateContent xmlns:mc="http://schemas.openxmlformats.org/markup-compatibility/2006">
              <mc:Choice xmlns:v="urn:schemas-microsoft-com:vml" Requires="v">
                <p:oleObj spid="_x0000_s3148" name="" r:id="rId11" imgW="550545" imgH="165100" progId="Equation.3">
                  <p:embed/>
                </p:oleObj>
              </mc:Choice>
              <mc:Fallback>
                <p:oleObj name="" r:id="rId11" imgW="550545" imgH="165100" progId="Equation.3">
                  <p:embed/>
                  <p:pic>
                    <p:nvPicPr>
                      <p:cNvPr id="0" name="图片 3147"/>
                      <p:cNvPicPr/>
                      <p:nvPr/>
                    </p:nvPicPr>
                    <p:blipFill>
                      <a:blip r:embed="rId12">
                        <a:clrChange>
                          <a:clrFrom>
                            <a:srgbClr val="000000"/>
                          </a:clrFrom>
                          <a:clrTo>
                            <a:srgbClr val="000000"/>
                          </a:clrTo>
                        </a:clrChange>
                      </a:blip>
                      <a:stretch>
                        <a:fillRect/>
                      </a:stretch>
                    </p:blipFill>
                    <p:spPr>
                      <a:xfrm>
                        <a:off x="5795963" y="5445125"/>
                        <a:ext cx="1524000" cy="477838"/>
                      </a:xfrm>
                      <a:prstGeom prst="rect">
                        <a:avLst/>
                      </a:prstGeom>
                      <a:noFill/>
                      <a:ln w="38100">
                        <a:noFill/>
                        <a:miter/>
                      </a:ln>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graphicFrame>
        <p:nvGraphicFramePr>
          <p:cNvPr id="89090" name="Object 2"/>
          <p:cNvGraphicFramePr>
            <a:graphicFrameLocks noChangeAspect="1"/>
          </p:cNvGraphicFramePr>
          <p:nvPr/>
        </p:nvGraphicFramePr>
        <p:xfrm>
          <a:off x="1039813" y="2079625"/>
          <a:ext cx="7924800" cy="4662488"/>
        </p:xfrm>
        <a:graphic>
          <a:graphicData uri="http://schemas.openxmlformats.org/presentationml/2006/ole">
            <mc:AlternateContent xmlns:mc="http://schemas.openxmlformats.org/markup-compatibility/2006">
              <mc:Choice xmlns:v="urn:schemas-microsoft-com:vml" Requires="v">
                <p:oleObj spid="_x0000_s3155" name="" r:id="rId1" imgW="6149340" imgH="3619500" progId="Paint.Picture">
                  <p:embed/>
                </p:oleObj>
              </mc:Choice>
              <mc:Fallback>
                <p:oleObj name="" r:id="rId1" imgW="6149340" imgH="3619500" progId="Paint.Picture">
                  <p:embed/>
                  <p:pic>
                    <p:nvPicPr>
                      <p:cNvPr id="0" name="图片 3154"/>
                      <p:cNvPicPr/>
                      <p:nvPr/>
                    </p:nvPicPr>
                    <p:blipFill>
                      <a:blip r:embed="rId2"/>
                      <a:stretch>
                        <a:fillRect/>
                      </a:stretch>
                    </p:blipFill>
                    <p:spPr>
                      <a:xfrm>
                        <a:off x="1039813" y="2079625"/>
                        <a:ext cx="7924800" cy="4662488"/>
                      </a:xfrm>
                      <a:prstGeom prst="rect">
                        <a:avLst/>
                      </a:prstGeom>
                      <a:solidFill>
                        <a:srgbClr val="FFFFFF"/>
                      </a:solidFill>
                      <a:ln w="38100">
                        <a:noFill/>
                        <a:miter/>
                      </a:ln>
                    </p:spPr>
                  </p:pic>
                </p:oleObj>
              </mc:Fallback>
            </mc:AlternateContent>
          </a:graphicData>
        </a:graphic>
      </p:graphicFrame>
      <p:sp>
        <p:nvSpPr>
          <p:cNvPr id="89091" name="Text Box 3"/>
          <p:cNvSpPr txBox="1"/>
          <p:nvPr/>
        </p:nvSpPr>
        <p:spPr>
          <a:xfrm>
            <a:off x="1258888" y="1203325"/>
            <a:ext cx="7253287" cy="641350"/>
          </a:xfrm>
          <a:prstGeom prst="rect">
            <a:avLst/>
          </a:prstGeom>
          <a:noFill/>
          <a:ln w="9525">
            <a:noFill/>
          </a:ln>
        </p:spPr>
        <p:txBody>
          <a:bodyPr anchor="t" anchorCtr="0">
            <a:spAutoFit/>
          </a:bodyPr>
          <a:p>
            <a:pPr fontAlgn="t">
              <a:spcBef>
                <a:spcPct val="50000"/>
              </a:spcBef>
            </a:pPr>
            <a:r>
              <a:rPr lang="en-US" altLang="zh-CN" sz="3600" b="1" dirty="0">
                <a:solidFill>
                  <a:schemeClr val="tx1"/>
                </a:solidFill>
                <a:latin typeface="Times New Roman" panose="02020603050405020304" pitchFamily="18" charset="0"/>
                <a:ea typeface="宋体" panose="02010600030101010101" pitchFamily="2" charset="-122"/>
              </a:rPr>
              <a:t>Laplacian Eigenmap</a:t>
            </a:r>
            <a:r>
              <a:rPr lang="zh-CN" altLang="en-US" sz="3600" b="1" dirty="0">
                <a:solidFill>
                  <a:schemeClr val="tx1"/>
                </a:solidFill>
                <a:latin typeface="Times New Roman" panose="02020603050405020304" pitchFamily="18" charset="0"/>
                <a:ea typeface="宋体" panose="02010600030101010101" pitchFamily="2" charset="-122"/>
              </a:rPr>
              <a:t>实验结果</a:t>
            </a:r>
            <a:r>
              <a:rPr lang="en-US" altLang="zh-CN" sz="3600" b="1" dirty="0">
                <a:solidFill>
                  <a:schemeClr val="tx1"/>
                </a:solidFill>
                <a:latin typeface="Times New Roman" panose="02020603050405020304" pitchFamily="18" charset="0"/>
                <a:ea typeface="宋体" panose="02010600030101010101" pitchFamily="2" charset="-122"/>
              </a:rPr>
              <a:t>(1)</a:t>
            </a:r>
            <a:endParaRPr lang="en-US" altLang="zh-CN" sz="36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pic>
        <p:nvPicPr>
          <p:cNvPr id="90114" name="Picture 2"/>
          <p:cNvPicPr>
            <a:picLocks noChangeAspect="1"/>
          </p:cNvPicPr>
          <p:nvPr/>
        </p:nvPicPr>
        <p:blipFill>
          <a:blip r:embed="rId1"/>
          <a:stretch>
            <a:fillRect/>
          </a:stretch>
        </p:blipFill>
        <p:spPr>
          <a:xfrm>
            <a:off x="1692275" y="1995488"/>
            <a:ext cx="5832475" cy="4025900"/>
          </a:xfrm>
          <a:prstGeom prst="rect">
            <a:avLst/>
          </a:prstGeom>
          <a:noFill/>
          <a:ln w="9525">
            <a:noFill/>
          </a:ln>
        </p:spPr>
      </p:pic>
      <p:sp>
        <p:nvSpPr>
          <p:cNvPr id="90115" name="Rectangle 3"/>
          <p:cNvSpPr/>
          <p:nvPr/>
        </p:nvSpPr>
        <p:spPr>
          <a:xfrm>
            <a:off x="1138238" y="5949950"/>
            <a:ext cx="7754937" cy="822325"/>
          </a:xfrm>
          <a:prstGeom prst="rect">
            <a:avLst/>
          </a:prstGeom>
          <a:noFill/>
          <a:ln w="9525">
            <a:noFill/>
          </a:ln>
        </p:spPr>
        <p:txBody>
          <a:bodyPr wrap="none" anchor="t" anchorCtr="0">
            <a:spAutoFit/>
          </a:bodyPr>
          <a:p>
            <a:r>
              <a:rPr lang="en-US" altLang="zh-CN" sz="2400" b="1" dirty="0">
                <a:solidFill>
                  <a:schemeClr val="tx1"/>
                </a:solidFill>
                <a:latin typeface="Times New Roman" panose="02020603050405020304" pitchFamily="18" charset="0"/>
                <a:ea typeface="宋体" panose="02010600030101010101" pitchFamily="2" charset="-122"/>
              </a:rPr>
              <a:t>300 most frequent words of the Brown corpus represented</a:t>
            </a:r>
            <a:endParaRPr lang="en-US" altLang="zh-CN" sz="2400" b="1" dirty="0">
              <a:solidFill>
                <a:schemeClr val="tx1"/>
              </a:solidFill>
              <a:latin typeface="Times New Roman" panose="02020603050405020304" pitchFamily="18" charset="0"/>
              <a:ea typeface="宋体" panose="02010600030101010101" pitchFamily="2" charset="-122"/>
            </a:endParaRPr>
          </a:p>
          <a:p>
            <a:r>
              <a:rPr lang="en-US" altLang="zh-CN" sz="2400" b="1" dirty="0">
                <a:solidFill>
                  <a:schemeClr val="tx1"/>
                </a:solidFill>
                <a:latin typeface="Times New Roman" panose="02020603050405020304" pitchFamily="18" charset="0"/>
                <a:ea typeface="宋体" panose="02010600030101010101" pitchFamily="2" charset="-122"/>
              </a:rPr>
              <a:t> in the spectral domain</a:t>
            </a:r>
            <a:endParaRPr lang="en-US" altLang="zh-CN" sz="2400" b="1" dirty="0">
              <a:solidFill>
                <a:schemeClr val="tx1"/>
              </a:solidFill>
              <a:latin typeface="Times New Roman" panose="02020603050405020304" pitchFamily="18" charset="0"/>
              <a:ea typeface="宋体" panose="02010600030101010101" pitchFamily="2" charset="-122"/>
            </a:endParaRPr>
          </a:p>
        </p:txBody>
      </p:sp>
      <p:sp>
        <p:nvSpPr>
          <p:cNvPr id="90116" name="Rectangle 4"/>
          <p:cNvSpPr/>
          <p:nvPr/>
        </p:nvSpPr>
        <p:spPr>
          <a:xfrm>
            <a:off x="1187450" y="1143000"/>
            <a:ext cx="7200900" cy="701675"/>
          </a:xfrm>
          <a:prstGeom prst="rect">
            <a:avLst/>
          </a:prstGeom>
          <a:noFill/>
          <a:ln w="9525">
            <a:noFill/>
          </a:ln>
        </p:spPr>
        <p:txBody>
          <a:bodyPr anchor="t" anchorCtr="0">
            <a:spAutoFit/>
          </a:bodyPr>
          <a:p>
            <a:pPr algn="ctr" fontAlgn="t">
              <a:spcBef>
                <a:spcPct val="50000"/>
              </a:spcBef>
            </a:pPr>
            <a:r>
              <a:rPr lang="en-US" altLang="zh-CN" sz="4000" b="1" dirty="0">
                <a:solidFill>
                  <a:schemeClr val="tx1"/>
                </a:solidFill>
                <a:latin typeface="Times New Roman" panose="02020603050405020304" pitchFamily="18" charset="0"/>
                <a:ea typeface="宋体" panose="02010600030101010101" pitchFamily="2" charset="-122"/>
              </a:rPr>
              <a:t>Laplacian Eigenmap</a:t>
            </a:r>
            <a:r>
              <a:rPr lang="zh-CN" altLang="zh-CN" sz="4000" b="1" dirty="0">
                <a:solidFill>
                  <a:schemeClr val="tx1"/>
                </a:solidFill>
                <a:latin typeface="Times New Roman" panose="02020603050405020304" pitchFamily="18" charset="0"/>
                <a:ea typeface="宋体" panose="02010600030101010101" pitchFamily="2" charset="-122"/>
              </a:rPr>
              <a:t>实验结果</a:t>
            </a:r>
            <a:r>
              <a:rPr lang="en-US" altLang="zh-CN" sz="4000" b="1" dirty="0">
                <a:solidFill>
                  <a:schemeClr val="tx1"/>
                </a:solidFill>
                <a:latin typeface="Times New Roman" panose="02020603050405020304" pitchFamily="18" charset="0"/>
                <a:ea typeface="宋体" panose="02010600030101010101" pitchFamily="2" charset="-122"/>
              </a:rPr>
              <a:t>(2)</a:t>
            </a:r>
            <a:endParaRPr lang="en-US" altLang="zh-CN" sz="4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灯片编号占位符 3"/>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1138" name="Text Box 2"/>
          <p:cNvSpPr txBox="1"/>
          <p:nvPr/>
        </p:nvSpPr>
        <p:spPr>
          <a:xfrm>
            <a:off x="1258888" y="1071563"/>
            <a:ext cx="7812087" cy="701675"/>
          </a:xfrm>
          <a:prstGeom prst="rect">
            <a:avLst/>
          </a:prstGeom>
          <a:noFill/>
          <a:ln w="9525">
            <a:noFill/>
          </a:ln>
        </p:spPr>
        <p:txBody>
          <a:bodyPr anchor="t" anchorCtr="0">
            <a:spAutoFit/>
          </a:bodyPr>
          <a:p>
            <a:pPr fontAlgn="t">
              <a:spcBef>
                <a:spcPct val="50000"/>
              </a:spcBef>
            </a:pPr>
            <a:r>
              <a:rPr lang="en-US" altLang="zh-CN" sz="4000" b="1" dirty="0">
                <a:solidFill>
                  <a:schemeClr val="tx1"/>
                </a:solidFill>
                <a:latin typeface="Times New Roman" panose="02020603050405020304" pitchFamily="18" charset="0"/>
                <a:ea typeface="宋体" panose="02010600030101010101" pitchFamily="2" charset="-122"/>
              </a:rPr>
              <a:t>Laplacian Eigenmap</a:t>
            </a:r>
            <a:r>
              <a:rPr lang="zh-CN" altLang="zh-CN" sz="4000" b="1" dirty="0">
                <a:solidFill>
                  <a:schemeClr val="tx1"/>
                </a:solidFill>
                <a:latin typeface="Times New Roman" panose="02020603050405020304" pitchFamily="18" charset="0"/>
                <a:ea typeface="宋体" panose="02010600030101010101" pitchFamily="2" charset="-122"/>
              </a:rPr>
              <a:t>实验结果</a:t>
            </a:r>
            <a:r>
              <a:rPr lang="en-US" altLang="zh-CN" sz="4000" b="1" dirty="0">
                <a:solidFill>
                  <a:schemeClr val="tx1"/>
                </a:solidFill>
                <a:latin typeface="Times New Roman" panose="02020603050405020304" pitchFamily="18" charset="0"/>
                <a:ea typeface="宋体" panose="02010600030101010101" pitchFamily="2" charset="-122"/>
              </a:rPr>
              <a:t>(2)</a:t>
            </a:r>
            <a:endParaRPr lang="en-US" altLang="zh-CN" sz="4000" b="1" dirty="0">
              <a:solidFill>
                <a:schemeClr val="tx1"/>
              </a:solidFill>
              <a:latin typeface="Times New Roman" panose="02020603050405020304" pitchFamily="18" charset="0"/>
              <a:ea typeface="宋体" panose="02010600030101010101" pitchFamily="2" charset="-122"/>
            </a:endParaRPr>
          </a:p>
        </p:txBody>
      </p:sp>
      <p:graphicFrame>
        <p:nvGraphicFramePr>
          <p:cNvPr id="91139" name="Object 3"/>
          <p:cNvGraphicFramePr>
            <a:graphicFrameLocks noChangeAspect="1"/>
          </p:cNvGraphicFramePr>
          <p:nvPr/>
        </p:nvGraphicFramePr>
        <p:xfrm>
          <a:off x="1042988" y="2112963"/>
          <a:ext cx="7777162" cy="3187700"/>
        </p:xfrm>
        <a:graphic>
          <a:graphicData uri="http://schemas.openxmlformats.org/presentationml/2006/ole">
            <mc:AlternateContent xmlns:mc="http://schemas.openxmlformats.org/markup-compatibility/2006">
              <mc:Choice xmlns:v="urn:schemas-microsoft-com:vml" Requires="v">
                <p:oleObj spid="_x0000_s3154" name="" r:id="rId1" imgW="2156460" imgH="883920" progId="Paint.Picture">
                  <p:embed/>
                </p:oleObj>
              </mc:Choice>
              <mc:Fallback>
                <p:oleObj name="" r:id="rId1" imgW="2156460" imgH="883920" progId="Paint.Picture">
                  <p:embed/>
                  <p:pic>
                    <p:nvPicPr>
                      <p:cNvPr id="0" name="图片 3153"/>
                      <p:cNvPicPr/>
                      <p:nvPr/>
                    </p:nvPicPr>
                    <p:blipFill>
                      <a:blip r:embed="rId2"/>
                      <a:stretch>
                        <a:fillRect/>
                      </a:stretch>
                    </p:blipFill>
                    <p:spPr>
                      <a:xfrm>
                        <a:off x="1042988" y="2112963"/>
                        <a:ext cx="7777162" cy="3187700"/>
                      </a:xfrm>
                      <a:prstGeom prst="rect">
                        <a:avLst/>
                      </a:prstGeom>
                      <a:noFill/>
                      <a:ln w="38100">
                        <a:noFill/>
                        <a:miter/>
                      </a:ln>
                    </p:spPr>
                  </p:pic>
                </p:oleObj>
              </mc:Fallback>
            </mc:AlternateContent>
          </a:graphicData>
        </a:graphic>
      </p:graphicFrame>
      <p:sp>
        <p:nvSpPr>
          <p:cNvPr id="91140" name="Text Box 4"/>
          <p:cNvSpPr txBox="1"/>
          <p:nvPr/>
        </p:nvSpPr>
        <p:spPr>
          <a:xfrm>
            <a:off x="900113" y="5445125"/>
            <a:ext cx="8243887" cy="1309688"/>
          </a:xfrm>
          <a:prstGeom prst="rect">
            <a:avLst/>
          </a:prstGeom>
          <a:noFill/>
          <a:ln w="9525">
            <a:noFill/>
          </a:ln>
        </p:spPr>
        <p:txBody>
          <a:bodyPr anchor="t" anchorCtr="0">
            <a:spAutoFit/>
          </a:bodyPr>
          <a:p>
            <a:pPr fontAlgn="t">
              <a:spcBef>
                <a:spcPct val="50000"/>
              </a:spcBef>
            </a:pPr>
            <a:r>
              <a:rPr lang="en-US" altLang="zh-CN" sz="2400" b="1" dirty="0">
                <a:solidFill>
                  <a:schemeClr val="tx1"/>
                </a:solidFill>
                <a:latin typeface="Times New Roman" panose="02020603050405020304" pitchFamily="18" charset="0"/>
                <a:ea typeface="宋体" panose="02010600030101010101" pitchFamily="2" charset="-122"/>
              </a:rPr>
              <a:t>The first is exclusively infinitives of verbs, the second contains prepositions and the third mostly modal and auxiliary verbs. We see that syntactic structure is well-preserved.</a:t>
            </a:r>
            <a:r>
              <a:rPr lang="en-US" altLang="zh-CN" sz="3200" b="1" dirty="0">
                <a:solidFill>
                  <a:schemeClr val="tx1"/>
                </a:solidFill>
                <a:latin typeface="Times New Roman" panose="02020603050405020304" pitchFamily="18" charset="0"/>
                <a:ea typeface="宋体" panose="02010600030101010101" pitchFamily="2" charset="-122"/>
              </a:rPr>
              <a:t> </a:t>
            </a:r>
            <a:endParaRPr lang="en-US" altLang="zh-CN" sz="32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14338"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降维方法概述</a:t>
            </a:r>
            <a:endParaRPr lang="zh-CN" altLang="en-US" dirty="0"/>
          </a:p>
        </p:txBody>
      </p:sp>
      <p:sp>
        <p:nvSpPr>
          <p:cNvPr id="14339" name="Rectangle 3"/>
          <p:cNvSpPr>
            <a:spLocks noGrp="1"/>
          </p:cNvSpPr>
          <p:nvPr>
            <p:ph idx="4294967295"/>
          </p:nvPr>
        </p:nvSpPr>
        <p:spPr>
          <a:xfrm>
            <a:off x="762000" y="1600200"/>
            <a:ext cx="8382000" cy="5029200"/>
          </a:xfrm>
          <a:ln/>
        </p:spPr>
        <p:txBody>
          <a:bodyPr vert="horz" wrap="square" lIns="91440" tIns="45720" rIns="91440" bIns="45720" anchor="t" anchorCtr="0"/>
          <a:p>
            <a:pPr eaLnBrk="1" hangingPunct="1"/>
            <a:r>
              <a:rPr lang="zh-CN" altLang="en-US" sz="2800" dirty="0"/>
              <a:t>线性降维</a:t>
            </a:r>
            <a:endParaRPr lang="zh-CN" altLang="en-US" sz="2800" dirty="0"/>
          </a:p>
          <a:p>
            <a:pPr lvl="1" eaLnBrk="1" hangingPunct="1"/>
            <a:r>
              <a:rPr lang="zh-CN" altLang="en-US" sz="2300" dirty="0"/>
              <a:t>通过特征的线性组合来降维</a:t>
            </a:r>
            <a:endParaRPr lang="zh-CN" altLang="en-US" sz="2300" dirty="0"/>
          </a:p>
          <a:p>
            <a:pPr lvl="1" eaLnBrk="1" hangingPunct="1"/>
            <a:r>
              <a:rPr lang="zh-CN" altLang="en-US" sz="2300" dirty="0"/>
              <a:t>本质上是把数据投影到低维线性子空间</a:t>
            </a:r>
            <a:endParaRPr lang="zh-CN" altLang="en-US" sz="2300" dirty="0"/>
          </a:p>
          <a:p>
            <a:pPr lvl="1" eaLnBrk="1" hangingPunct="1"/>
            <a:r>
              <a:rPr lang="zh-CN" altLang="en-US" sz="2300" dirty="0"/>
              <a:t>线性方法相对比较简单且容易计算</a:t>
            </a:r>
            <a:endParaRPr lang="zh-CN" altLang="en-US" sz="2300" dirty="0"/>
          </a:p>
          <a:p>
            <a:pPr lvl="1" eaLnBrk="1" hangingPunct="1"/>
            <a:r>
              <a:rPr lang="zh-CN" altLang="en-US" sz="2300" dirty="0"/>
              <a:t>代表方法</a:t>
            </a:r>
            <a:endParaRPr lang="zh-CN" altLang="en-US" sz="2300" dirty="0"/>
          </a:p>
          <a:p>
            <a:pPr lvl="2" eaLnBrk="1" hangingPunct="1"/>
            <a:r>
              <a:rPr lang="zh-CN" altLang="en-US" sz="2100" dirty="0"/>
              <a:t>主成分分析</a:t>
            </a:r>
            <a:r>
              <a:rPr lang="en-US" altLang="zh-CN" sz="2100" dirty="0"/>
              <a:t>(PCA)</a:t>
            </a:r>
            <a:endParaRPr lang="en-US" altLang="zh-CN" sz="2100" dirty="0"/>
          </a:p>
          <a:p>
            <a:pPr lvl="2" eaLnBrk="1" hangingPunct="1"/>
            <a:r>
              <a:rPr lang="zh-CN" altLang="en-US" sz="2100" dirty="0"/>
              <a:t>线性判别分析</a:t>
            </a:r>
            <a:r>
              <a:rPr lang="en-US" altLang="zh-CN" sz="2100" dirty="0"/>
              <a:t>(LDA)</a:t>
            </a:r>
            <a:endParaRPr lang="en-US" altLang="zh-CN" sz="2100" dirty="0"/>
          </a:p>
          <a:p>
            <a:pPr lvl="2" eaLnBrk="1" hangingPunct="1"/>
            <a:r>
              <a:rPr lang="zh-CN" altLang="en-US" sz="2100" dirty="0"/>
              <a:t>多维尺度变换</a:t>
            </a:r>
            <a:r>
              <a:rPr lang="en-US" altLang="zh-CN" sz="2100" dirty="0"/>
              <a:t>(MDS)</a:t>
            </a:r>
            <a:endParaRPr lang="en-US" altLang="zh-CN" sz="21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2162" name="Rectangle 2"/>
          <p:cNvSpPr>
            <a:spLocks noGrp="1"/>
          </p:cNvSpPr>
          <p:nvPr>
            <p:ph type="title"/>
          </p:nvPr>
        </p:nvSpPr>
        <p:spPr>
          <a:ln/>
        </p:spPr>
        <p:txBody>
          <a:bodyPr vert="horz" wrap="square" lIns="91440" tIns="45720" rIns="91440" bIns="45720" anchor="ctr" anchorCtr="0"/>
          <a:p>
            <a:pPr eaLnBrk="1" hangingPunct="1"/>
            <a:r>
              <a:rPr lang="zh-CN" altLang="en-US" dirty="0"/>
              <a:t>代表性算法</a:t>
            </a:r>
            <a:r>
              <a:rPr lang="en-US" altLang="zh-CN" dirty="0"/>
              <a:t>-3</a:t>
            </a:r>
            <a:endParaRPr lang="en-US" altLang="zh-CN" dirty="0"/>
          </a:p>
        </p:txBody>
      </p:sp>
      <p:sp>
        <p:nvSpPr>
          <p:cNvPr id="92163" name="Rectangle 3"/>
          <p:cNvSpPr>
            <a:spLocks noGrp="1"/>
          </p:cNvSpPr>
          <p:nvPr>
            <p:ph idx="1"/>
          </p:nvPr>
        </p:nvSpPr>
        <p:spPr>
          <a:xfrm>
            <a:off x="457200" y="1447800"/>
            <a:ext cx="8305800" cy="5029200"/>
          </a:xfrm>
          <a:ln/>
        </p:spPr>
        <p:txBody>
          <a:bodyPr vert="horz" wrap="square" lIns="91440" tIns="45720" rIns="91440" bIns="45720" anchor="t" anchorCtr="0"/>
          <a:p>
            <a:pPr eaLnBrk="1" hangingPunct="1"/>
            <a:r>
              <a:rPr lang="en-US" altLang="zh-CN" dirty="0"/>
              <a:t>LE (Laplacian Eigenmap)</a:t>
            </a:r>
            <a:endParaRPr lang="en-US" altLang="zh-CN" dirty="0"/>
          </a:p>
          <a:p>
            <a:pPr lvl="1" eaLnBrk="1" hangingPunct="1"/>
            <a:r>
              <a:rPr lang="zh-CN" altLang="en-US" dirty="0"/>
              <a:t>优点</a:t>
            </a:r>
            <a:endParaRPr lang="zh-CN" altLang="en-US" dirty="0"/>
          </a:p>
          <a:p>
            <a:pPr lvl="2" eaLnBrk="1" hangingPunct="1"/>
            <a:r>
              <a:rPr lang="zh-CN" altLang="en-US" dirty="0"/>
              <a:t>算法是局部非线性方法，与谱图理论有很紧密的联系</a:t>
            </a:r>
            <a:r>
              <a:rPr lang="en-US" altLang="zh-CN" dirty="0"/>
              <a:t>.</a:t>
            </a:r>
            <a:endParaRPr lang="en-US" altLang="zh-CN" dirty="0"/>
          </a:p>
          <a:p>
            <a:pPr lvl="2" eaLnBrk="1" hangingPunct="1"/>
            <a:r>
              <a:rPr lang="zh-CN" altLang="en-US" dirty="0"/>
              <a:t>算法通过求解稀疏矩阵的特征值问题解析地求出整体最优解，效率非常高</a:t>
            </a:r>
            <a:endParaRPr lang="zh-CN" altLang="en-US" dirty="0"/>
          </a:p>
          <a:p>
            <a:pPr lvl="2" eaLnBrk="1" hangingPunct="1"/>
            <a:r>
              <a:rPr lang="zh-CN" altLang="en-US" dirty="0"/>
              <a:t>算法使原空间中离得很近的点在低维空间也离得很近</a:t>
            </a:r>
            <a:r>
              <a:rPr lang="en-US" altLang="zh-CN" dirty="0"/>
              <a:t>, </a:t>
            </a:r>
            <a:r>
              <a:rPr lang="zh-CN" altLang="en-US" dirty="0"/>
              <a:t>可以用于聚类</a:t>
            </a:r>
            <a:endParaRPr lang="zh-CN" altLang="en-US" dirty="0"/>
          </a:p>
          <a:p>
            <a:pPr lvl="1" eaLnBrk="1" hangingPunct="1"/>
            <a:r>
              <a:rPr lang="zh-CN" altLang="en-US" dirty="0"/>
              <a:t>缺点</a:t>
            </a:r>
            <a:endParaRPr lang="zh-CN" altLang="en-US" dirty="0"/>
          </a:p>
          <a:p>
            <a:pPr lvl="2" eaLnBrk="1" hangingPunct="1"/>
            <a:r>
              <a:rPr lang="zh-CN" altLang="en-US" dirty="0"/>
              <a:t>同样对算法参数和数据采样密度较敏感</a:t>
            </a:r>
            <a:endParaRPr lang="zh-CN" altLang="en-US" dirty="0"/>
          </a:p>
          <a:p>
            <a:pPr lvl="2" eaLnBrk="1" hangingPunct="1"/>
            <a:r>
              <a:rPr lang="zh-CN" altLang="en-US" dirty="0"/>
              <a:t>不能有效保持流形的全局几何结构</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3186" name="Rectangle 2"/>
          <p:cNvSpPr>
            <a:spLocks noGrp="1"/>
          </p:cNvSpPr>
          <p:nvPr>
            <p:ph type="title"/>
          </p:nvPr>
        </p:nvSpPr>
        <p:spPr>
          <a:ln/>
        </p:spPr>
        <p:txBody>
          <a:bodyPr vert="horz" wrap="square" lIns="91440" tIns="45720" rIns="91440" bIns="45720" anchor="ctr" anchorCtr="0"/>
          <a:p>
            <a:pPr eaLnBrk="1" hangingPunct="1"/>
            <a:r>
              <a:rPr lang="zh-CN" altLang="en-US" dirty="0"/>
              <a:t>提纲</a:t>
            </a:r>
            <a:endParaRPr lang="zh-CN" altLang="en-US" dirty="0"/>
          </a:p>
        </p:txBody>
      </p:sp>
      <p:sp>
        <p:nvSpPr>
          <p:cNvPr id="93187" name="Rectangle 3"/>
          <p:cNvSpPr>
            <a:spLocks noGrp="1"/>
          </p:cNvSpPr>
          <p:nvPr>
            <p:ph idx="1"/>
          </p:nvPr>
        </p:nvSpPr>
        <p:spPr>
          <a:ln/>
        </p:spPr>
        <p:txBody>
          <a:bodyPr vert="horz" wrap="square" lIns="91440" tIns="45720" rIns="91440" bIns="45720" anchor="t" anchorCtr="0"/>
          <a:p>
            <a:pPr eaLnBrk="1" hangingPunct="1"/>
            <a:r>
              <a:rPr lang="zh-CN" altLang="en-US" dirty="0">
                <a:solidFill>
                  <a:schemeClr val="accent1"/>
                </a:solidFill>
              </a:rPr>
              <a:t>研究背景</a:t>
            </a:r>
            <a:endParaRPr lang="zh-CN" altLang="en-US" dirty="0">
              <a:solidFill>
                <a:schemeClr val="accent1"/>
              </a:solidFill>
            </a:endParaRPr>
          </a:p>
          <a:p>
            <a:pPr eaLnBrk="1" hangingPunct="1"/>
            <a:r>
              <a:rPr lang="zh-CN" altLang="en-US" dirty="0">
                <a:solidFill>
                  <a:schemeClr val="accent1"/>
                </a:solidFill>
              </a:rPr>
              <a:t>基本知识介绍</a:t>
            </a:r>
            <a:endParaRPr lang="zh-CN" altLang="en-US" dirty="0">
              <a:solidFill>
                <a:schemeClr val="accent1"/>
              </a:solidFill>
            </a:endParaRPr>
          </a:p>
          <a:p>
            <a:pPr eaLnBrk="1" hangingPunct="1"/>
            <a:r>
              <a:rPr lang="zh-CN" altLang="en-US" dirty="0">
                <a:solidFill>
                  <a:schemeClr val="accent1"/>
                </a:solidFill>
              </a:rPr>
              <a:t>经典方法概览</a:t>
            </a:r>
            <a:endParaRPr lang="zh-CN" altLang="en-US" dirty="0">
              <a:solidFill>
                <a:schemeClr val="accent1"/>
              </a:solidFill>
            </a:endParaRPr>
          </a:p>
          <a:p>
            <a:pPr eaLnBrk="1" hangingPunct="1"/>
            <a:r>
              <a:rPr lang="zh-CN" altLang="en-US" dirty="0"/>
              <a:t>总结讨论</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4210" name="Rectangle 2"/>
          <p:cNvSpPr>
            <a:spLocks noGrp="1"/>
          </p:cNvSpPr>
          <p:nvPr>
            <p:ph type="title"/>
          </p:nvPr>
        </p:nvSpPr>
        <p:spPr>
          <a:ln/>
        </p:spPr>
        <p:txBody>
          <a:bodyPr vert="horz" wrap="square" lIns="91440" tIns="45720" rIns="91440" bIns="45720" anchor="ctr" anchorCtr="0"/>
          <a:p>
            <a:pPr eaLnBrk="1" hangingPunct="1"/>
            <a:r>
              <a:rPr lang="zh-CN" altLang="en-US" dirty="0"/>
              <a:t>经典方法小结</a:t>
            </a:r>
            <a:endParaRPr lang="zh-CN" altLang="en-US" dirty="0"/>
          </a:p>
        </p:txBody>
      </p:sp>
      <p:sp>
        <p:nvSpPr>
          <p:cNvPr id="94211" name="Rectangle 3"/>
          <p:cNvSpPr>
            <a:spLocks noGrp="1"/>
          </p:cNvSpPr>
          <p:nvPr>
            <p:ph idx="1"/>
          </p:nvPr>
        </p:nvSpPr>
        <p:spPr>
          <a:xfrm>
            <a:off x="457200" y="1447800"/>
            <a:ext cx="8458200" cy="5029200"/>
          </a:xfrm>
          <a:ln/>
        </p:spPr>
        <p:txBody>
          <a:bodyPr vert="horz" wrap="square" lIns="91440" tIns="45720" rIns="91440" bIns="45720" anchor="t" anchorCtr="0"/>
          <a:p>
            <a:pPr eaLnBrk="1" hangingPunct="1"/>
            <a:r>
              <a:rPr lang="zh-CN" altLang="en-US" sz="2800" dirty="0">
                <a:latin typeface="黑体" panose="02010609060101010101" pitchFamily="49" charset="-122"/>
              </a:rPr>
              <a:t>优点</a:t>
            </a:r>
            <a:endParaRPr lang="zh-CN" altLang="en-US" sz="2800" dirty="0">
              <a:latin typeface="黑体" panose="02010609060101010101" pitchFamily="49" charset="-122"/>
            </a:endParaRPr>
          </a:p>
          <a:p>
            <a:pPr lvl="1" eaLnBrk="1" hangingPunct="1"/>
            <a:r>
              <a:rPr lang="zh-CN" altLang="en-US" sz="2300" dirty="0">
                <a:latin typeface="黑体" panose="02010609060101010101" pitchFamily="49" charset="-122"/>
              </a:rPr>
              <a:t>非参数：不需要对流形的很多参数作假设</a:t>
            </a:r>
            <a:endParaRPr lang="zh-CN" altLang="en-US" sz="2300" dirty="0">
              <a:latin typeface="黑体" panose="02010609060101010101" pitchFamily="49" charset="-122"/>
            </a:endParaRPr>
          </a:p>
          <a:p>
            <a:pPr lvl="1" eaLnBrk="1" hangingPunct="1"/>
            <a:r>
              <a:rPr lang="zh-CN" altLang="en-US" sz="2300" dirty="0">
                <a:latin typeface="黑体" panose="02010609060101010101" pitchFamily="49" charset="-122"/>
              </a:rPr>
              <a:t>非线性：基于流形内在几何结构</a:t>
            </a:r>
            <a:r>
              <a:rPr lang="zh-CN" altLang="en-US" sz="2300" dirty="0"/>
              <a:t>，体现现实数据的本质</a:t>
            </a:r>
            <a:endParaRPr lang="zh-CN" altLang="en-US" sz="2300" dirty="0"/>
          </a:p>
          <a:p>
            <a:pPr lvl="1" eaLnBrk="1" hangingPunct="1"/>
            <a:r>
              <a:rPr lang="zh-CN" altLang="en-US" sz="2300" dirty="0"/>
              <a:t>求解简单：转化为</a:t>
            </a:r>
            <a:r>
              <a:rPr lang="zh-CN" altLang="en-US" sz="2300" dirty="0">
                <a:latin typeface="黑体" panose="02010609060101010101" pitchFamily="49" charset="-122"/>
              </a:rPr>
              <a:t>求解优化问题，通常采用</a:t>
            </a:r>
            <a:r>
              <a:rPr lang="zh-CN" altLang="en-US" sz="2300" dirty="0"/>
              <a:t>特征值分解，而不需要采用迭代算法</a:t>
            </a:r>
            <a:endParaRPr lang="zh-CN" altLang="en-US" sz="2300" dirty="0"/>
          </a:p>
          <a:p>
            <a:pPr eaLnBrk="1" hangingPunct="1"/>
            <a:r>
              <a:rPr lang="zh-CN" altLang="en-US" sz="2800" dirty="0"/>
              <a:t>缺点</a:t>
            </a:r>
            <a:endParaRPr lang="zh-CN" altLang="en-US" sz="2800" dirty="0"/>
          </a:p>
          <a:p>
            <a:pPr lvl="1" eaLnBrk="1" hangingPunct="1"/>
            <a:r>
              <a:rPr lang="zh-CN" altLang="en-US" sz="2300" dirty="0"/>
              <a:t>对观察数据存在流形结构的假设</a:t>
            </a:r>
            <a:endParaRPr lang="zh-CN" altLang="en-US" sz="2300" dirty="0"/>
          </a:p>
          <a:p>
            <a:pPr lvl="1" eaLnBrk="1" hangingPunct="1"/>
            <a:r>
              <a:rPr lang="zh-CN" altLang="en-US" sz="2300" dirty="0"/>
              <a:t>需要调节较多的算法参数，如</a:t>
            </a:r>
            <a:r>
              <a:rPr lang="en-US" altLang="zh-CN" sz="2300" dirty="0"/>
              <a:t>k-NN</a:t>
            </a:r>
            <a:r>
              <a:rPr lang="zh-CN" altLang="en-US" sz="2300" dirty="0"/>
              <a:t>的邻域参数</a:t>
            </a:r>
            <a:r>
              <a:rPr lang="en-US" altLang="zh-CN" sz="2300" dirty="0"/>
              <a:t>k</a:t>
            </a:r>
            <a:endParaRPr lang="en-US" altLang="zh-CN" sz="2300" dirty="0"/>
          </a:p>
          <a:p>
            <a:pPr lvl="1" eaLnBrk="1" hangingPunct="1"/>
            <a:r>
              <a:rPr lang="zh-CN" altLang="en-US" sz="2300" dirty="0"/>
              <a:t>对数据采样稠密性、均匀性以及噪声数据的敏感性</a:t>
            </a:r>
            <a:endParaRPr lang="zh-CN" altLang="en-US" sz="23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5234" name="Rectangle 2"/>
          <p:cNvSpPr>
            <a:spLocks noGrp="1"/>
          </p:cNvSpPr>
          <p:nvPr>
            <p:ph type="title"/>
          </p:nvPr>
        </p:nvSpPr>
        <p:spPr>
          <a:ln/>
        </p:spPr>
        <p:txBody>
          <a:bodyPr vert="horz" wrap="square" lIns="91440" tIns="45720" rIns="91440" bIns="45720" anchor="ctr" anchorCtr="0"/>
          <a:p>
            <a:pPr eaLnBrk="1" hangingPunct="1"/>
            <a:r>
              <a:rPr lang="zh-CN" altLang="en-US" dirty="0"/>
              <a:t>研究难点与未来方向</a:t>
            </a:r>
            <a:endParaRPr lang="zh-CN" altLang="en-US" dirty="0"/>
          </a:p>
        </p:txBody>
      </p:sp>
      <p:sp>
        <p:nvSpPr>
          <p:cNvPr id="95235" name="Rectangle 3"/>
          <p:cNvSpPr>
            <a:spLocks noGrp="1"/>
          </p:cNvSpPr>
          <p:nvPr>
            <p:ph idx="1"/>
          </p:nvPr>
        </p:nvSpPr>
        <p:spPr>
          <a:xfrm>
            <a:off x="457200" y="1447800"/>
            <a:ext cx="8458200" cy="5029200"/>
          </a:xfrm>
          <a:ln/>
        </p:spPr>
        <p:txBody>
          <a:bodyPr vert="horz" wrap="square" lIns="91440" tIns="45720" rIns="91440" bIns="45720" anchor="t" anchorCtr="0"/>
          <a:p>
            <a:pPr eaLnBrk="1" hangingPunct="1"/>
            <a:r>
              <a:rPr lang="zh-CN" altLang="en-US" sz="2800" dirty="0"/>
              <a:t>如何进行统一有效的定量化评估</a:t>
            </a:r>
            <a:endParaRPr lang="zh-CN" altLang="en-US" sz="2800" dirty="0"/>
          </a:p>
          <a:p>
            <a:pPr lvl="1" eaLnBrk="1" hangingPunct="1"/>
            <a:r>
              <a:rPr lang="zh-CN" altLang="en-US" sz="2300" dirty="0"/>
              <a:t>真实数据 </a:t>
            </a:r>
            <a:r>
              <a:rPr lang="en-US" altLang="zh-CN" sz="2300" dirty="0"/>
              <a:t>vs. </a:t>
            </a:r>
            <a:r>
              <a:rPr lang="zh-CN" altLang="en-US" sz="2300" dirty="0"/>
              <a:t>人工数据</a:t>
            </a:r>
            <a:endParaRPr lang="zh-CN" altLang="en-US" sz="2300" dirty="0"/>
          </a:p>
          <a:p>
            <a:pPr lvl="1" eaLnBrk="1" hangingPunct="1"/>
            <a:r>
              <a:rPr lang="zh-CN" altLang="en-US" sz="2300" dirty="0"/>
              <a:t>理论分析依据</a:t>
            </a:r>
            <a:endParaRPr lang="zh-CN" altLang="en-US" sz="2300" dirty="0"/>
          </a:p>
          <a:p>
            <a:pPr lvl="1" eaLnBrk="1" hangingPunct="1"/>
            <a:r>
              <a:rPr lang="zh-CN" altLang="en-US" sz="2300" dirty="0"/>
              <a:t>评估指标：一致性，收敛率，稳定性，复杂度</a:t>
            </a:r>
            <a:r>
              <a:rPr lang="en-US" altLang="zh-CN" sz="2300" dirty="0"/>
              <a:t>…</a:t>
            </a:r>
            <a:endParaRPr lang="en-US" altLang="zh-CN" sz="2300" dirty="0"/>
          </a:p>
          <a:p>
            <a:pPr eaLnBrk="1" hangingPunct="1"/>
            <a:r>
              <a:rPr lang="zh-CN" altLang="en-US" sz="2800" dirty="0"/>
              <a:t>如何求解测试数据的</a:t>
            </a:r>
            <a:r>
              <a:rPr lang="en-US" altLang="zh-CN" sz="2800" dirty="0"/>
              <a:t>out-of-sample</a:t>
            </a:r>
            <a:r>
              <a:rPr lang="zh-CN" altLang="en-US" sz="2800" dirty="0"/>
              <a:t>问题</a:t>
            </a:r>
            <a:endParaRPr lang="zh-CN" altLang="en-US" sz="2800" dirty="0"/>
          </a:p>
          <a:p>
            <a:pPr lvl="1" eaLnBrk="1" hangingPunct="1"/>
            <a:r>
              <a:rPr lang="zh-CN" altLang="en-US" sz="2300" dirty="0"/>
              <a:t>线性近似</a:t>
            </a:r>
            <a:endParaRPr lang="zh-CN" altLang="en-US" sz="2300" dirty="0"/>
          </a:p>
          <a:p>
            <a:pPr lvl="1" eaLnBrk="1" hangingPunct="1"/>
            <a:r>
              <a:rPr lang="zh-CN" altLang="en-US" sz="2300" dirty="0"/>
              <a:t>回归方法</a:t>
            </a:r>
            <a:endParaRPr lang="zh-CN" altLang="en-US" sz="2300" dirty="0"/>
          </a:p>
          <a:p>
            <a:pPr eaLnBrk="1" hangingPunct="1"/>
            <a:r>
              <a:rPr lang="zh-CN" altLang="en-US" sz="2800" dirty="0"/>
              <a:t>如何确定低维目标空间的维数</a:t>
            </a:r>
            <a:endParaRPr lang="zh-CN" altLang="en-US" sz="2800" dirty="0"/>
          </a:p>
          <a:p>
            <a:pPr eaLnBrk="1" hangingPunct="1"/>
            <a:r>
              <a:rPr lang="zh-CN" altLang="en-US" sz="2900" dirty="0"/>
              <a:t>如何进行监督式推广应用于分类问题</a:t>
            </a:r>
            <a:endParaRPr lang="zh-CN" altLang="en-US" sz="29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6258" name="Rectangle 2"/>
          <p:cNvSpPr>
            <a:spLocks noGrp="1"/>
          </p:cNvSpPr>
          <p:nvPr>
            <p:ph type="title"/>
          </p:nvPr>
        </p:nvSpPr>
        <p:spPr>
          <a:ln/>
        </p:spPr>
        <p:txBody>
          <a:bodyPr vert="horz" wrap="square" lIns="91440" tIns="45720" rIns="91440" bIns="45720" anchor="ctr" anchorCtr="0"/>
          <a:p>
            <a:pPr eaLnBrk="1" hangingPunct="1"/>
            <a:r>
              <a:rPr lang="zh-CN" altLang="en-US" dirty="0"/>
              <a:t>参考文献</a:t>
            </a:r>
            <a:endParaRPr lang="zh-CN" altLang="en-US" dirty="0"/>
          </a:p>
        </p:txBody>
      </p:sp>
      <p:sp>
        <p:nvSpPr>
          <p:cNvPr id="96259" name="Rectangle 3"/>
          <p:cNvSpPr>
            <a:spLocks noGrp="1"/>
          </p:cNvSpPr>
          <p:nvPr>
            <p:ph idx="1"/>
          </p:nvPr>
        </p:nvSpPr>
        <p:spPr>
          <a:xfrm>
            <a:off x="457200" y="1447800"/>
            <a:ext cx="8229600" cy="5181600"/>
          </a:xfrm>
          <a:ln/>
        </p:spPr>
        <p:txBody>
          <a:bodyPr vert="horz" wrap="square" lIns="91440" tIns="45720" rIns="91440" bIns="45720" anchor="t" anchorCtr="0"/>
          <a:p>
            <a:pPr eaLnBrk="1" hangingPunct="1">
              <a:lnSpc>
                <a:spcPct val="80000"/>
              </a:lnSpc>
            </a:pPr>
            <a:r>
              <a:rPr lang="en-US" altLang="zh-CN" sz="1800" dirty="0">
                <a:ea typeface="宋体" panose="02010600030101010101" pitchFamily="2" charset="-122"/>
              </a:rPr>
              <a:t>Roweis, S. T. and L. K. Saul (2000). "Nonlinear dimensionality reduction by locally linear embedding " </a:t>
            </a:r>
            <a:r>
              <a:rPr lang="en-US" altLang="zh-CN" sz="1800" u="sng" dirty="0">
                <a:ea typeface="宋体" panose="02010600030101010101" pitchFamily="2" charset="-122"/>
              </a:rPr>
              <a:t>Science</a:t>
            </a:r>
            <a:r>
              <a:rPr lang="en-US" altLang="zh-CN" sz="1800" dirty="0">
                <a:ea typeface="宋体" panose="02010600030101010101" pitchFamily="2" charset="-122"/>
              </a:rPr>
              <a:t> </a:t>
            </a:r>
            <a:r>
              <a:rPr lang="en-US" altLang="zh-CN" sz="1800" b="1" dirty="0">
                <a:ea typeface="宋体" panose="02010600030101010101" pitchFamily="2" charset="-122"/>
              </a:rPr>
              <a:t>290</a:t>
            </a:r>
            <a:r>
              <a:rPr lang="en-US" altLang="zh-CN" sz="1800" dirty="0">
                <a:ea typeface="宋体" panose="02010600030101010101" pitchFamily="2" charset="-122"/>
              </a:rPr>
              <a:t>(5500): 2323-2326.</a:t>
            </a:r>
            <a:endParaRPr lang="en-US" altLang="zh-CN" sz="1800" dirty="0">
              <a:ea typeface="宋体" panose="02010600030101010101" pitchFamily="2" charset="-122"/>
            </a:endParaRPr>
          </a:p>
          <a:p>
            <a:pPr eaLnBrk="1" hangingPunct="1">
              <a:lnSpc>
                <a:spcPct val="80000"/>
              </a:lnSpc>
              <a:buNone/>
            </a:pPr>
            <a:r>
              <a:rPr lang="en-US" altLang="zh-CN" sz="1800" dirty="0">
                <a:ea typeface="宋体" panose="02010600030101010101" pitchFamily="2" charset="-122"/>
              </a:rPr>
              <a:t>	</a:t>
            </a:r>
            <a:endParaRPr lang="en-US" altLang="zh-CN" sz="1800" dirty="0">
              <a:ea typeface="宋体" panose="02010600030101010101" pitchFamily="2" charset="-122"/>
            </a:endParaRPr>
          </a:p>
          <a:p>
            <a:pPr eaLnBrk="1" hangingPunct="1">
              <a:lnSpc>
                <a:spcPct val="80000"/>
              </a:lnSpc>
            </a:pPr>
            <a:r>
              <a:rPr lang="en-US" altLang="zh-CN" sz="1800" dirty="0">
                <a:ea typeface="宋体" panose="02010600030101010101" pitchFamily="2" charset="-122"/>
              </a:rPr>
              <a:t>Tenenbaum, J. B., V. de Silva, et al. (2000). "A global geometric framework for nonlinear dimensionality reduction " </a:t>
            </a:r>
            <a:r>
              <a:rPr lang="en-US" altLang="zh-CN" sz="1800" u="sng" dirty="0">
                <a:ea typeface="宋体" panose="02010600030101010101" pitchFamily="2" charset="-122"/>
              </a:rPr>
              <a:t>Science</a:t>
            </a:r>
            <a:r>
              <a:rPr lang="en-US" altLang="zh-CN" sz="1800" dirty="0">
                <a:ea typeface="宋体" panose="02010600030101010101" pitchFamily="2" charset="-122"/>
              </a:rPr>
              <a:t> </a:t>
            </a:r>
            <a:r>
              <a:rPr lang="en-US" altLang="zh-CN" sz="1800" b="1" dirty="0">
                <a:ea typeface="宋体" panose="02010600030101010101" pitchFamily="2" charset="-122"/>
              </a:rPr>
              <a:t>290</a:t>
            </a:r>
            <a:r>
              <a:rPr lang="en-US" altLang="zh-CN" sz="1800" dirty="0">
                <a:ea typeface="宋体" panose="02010600030101010101" pitchFamily="2" charset="-122"/>
              </a:rPr>
              <a:t>(5500): 2319-2323.</a:t>
            </a:r>
            <a:endParaRPr lang="en-US" altLang="zh-CN" sz="1800" dirty="0">
              <a:ea typeface="宋体" panose="02010600030101010101" pitchFamily="2" charset="-122"/>
            </a:endParaRPr>
          </a:p>
          <a:p>
            <a:pPr eaLnBrk="1" hangingPunct="1">
              <a:lnSpc>
                <a:spcPct val="80000"/>
              </a:lnSpc>
            </a:pPr>
            <a:endParaRPr lang="en-US" altLang="zh-CN" sz="1800" dirty="0">
              <a:ea typeface="宋体" panose="02010600030101010101" pitchFamily="2" charset="-122"/>
            </a:endParaRPr>
          </a:p>
          <a:p>
            <a:pPr eaLnBrk="1" hangingPunct="1">
              <a:lnSpc>
                <a:spcPct val="80000"/>
              </a:lnSpc>
            </a:pPr>
            <a:r>
              <a:rPr lang="en-US" altLang="zh-CN" sz="1800" dirty="0">
                <a:ea typeface="宋体" panose="02010600030101010101" pitchFamily="2" charset="-122"/>
              </a:rPr>
              <a:t>Vlachos, M., C. Domeniconi, et al. (2002). "Non-linear dimensionality reduction techniques for classification and visualization." </a:t>
            </a:r>
            <a:r>
              <a:rPr lang="en-US" altLang="zh-CN" sz="1800" u="sng" dirty="0">
                <a:ea typeface="宋体" panose="02010600030101010101" pitchFamily="2" charset="-122"/>
              </a:rPr>
              <a:t>Proc. of 8th SIGKDD, Edmonton, Canada</a:t>
            </a:r>
            <a:r>
              <a:rPr lang="en-US" altLang="zh-CN" sz="1800" dirty="0">
                <a:ea typeface="宋体" panose="02010600030101010101" pitchFamily="2" charset="-122"/>
              </a:rPr>
              <a:t>.</a:t>
            </a:r>
            <a:endParaRPr lang="en-US" altLang="zh-CN" sz="1800" dirty="0">
              <a:ea typeface="宋体" panose="02010600030101010101" pitchFamily="2" charset="-122"/>
            </a:endParaRPr>
          </a:p>
          <a:p>
            <a:pPr eaLnBrk="1" hangingPunct="1">
              <a:lnSpc>
                <a:spcPct val="80000"/>
              </a:lnSpc>
              <a:buNone/>
            </a:pPr>
            <a:endParaRPr lang="en-US" altLang="zh-CN" sz="1800" dirty="0">
              <a:ea typeface="宋体" panose="02010600030101010101" pitchFamily="2" charset="-122"/>
            </a:endParaRPr>
          </a:p>
          <a:p>
            <a:pPr eaLnBrk="1" hangingPunct="1">
              <a:lnSpc>
                <a:spcPct val="80000"/>
              </a:lnSpc>
            </a:pPr>
            <a:r>
              <a:rPr lang="en-US" altLang="zh-CN" sz="1800" dirty="0">
                <a:ea typeface="宋体" panose="02010600030101010101" pitchFamily="2" charset="-122"/>
              </a:rPr>
              <a:t>de Silva, V. and Tenenbaum, J. (2003). “Global versus local methods for nonlinear dimensionality reduction”, Advances in Neural Information Processing Systems,15.</a:t>
            </a:r>
            <a:endParaRPr lang="en-US" altLang="zh-CN" sz="1800" dirty="0">
              <a:ea typeface="宋体" panose="02010600030101010101" pitchFamily="2" charset="-122"/>
            </a:endParaRPr>
          </a:p>
          <a:p>
            <a:pPr eaLnBrk="1" hangingPunct="1">
              <a:lnSpc>
                <a:spcPct val="80000"/>
              </a:lnSpc>
            </a:pPr>
            <a:endParaRPr lang="en-US" altLang="zh-CN" sz="1800" dirty="0">
              <a:ea typeface="宋体" panose="02010600030101010101" pitchFamily="2" charset="-122"/>
            </a:endParaRPr>
          </a:p>
          <a:p>
            <a:pPr eaLnBrk="1" hangingPunct="1">
              <a:lnSpc>
                <a:spcPct val="80000"/>
              </a:lnSpc>
            </a:pPr>
            <a:r>
              <a:rPr lang="en-US" altLang="zh-CN" sz="1800" dirty="0">
                <a:ea typeface="宋体" panose="02010600030101010101" pitchFamily="2" charset="-122"/>
              </a:rPr>
              <a:t>Law, Martin. </a:t>
            </a:r>
            <a:r>
              <a:rPr lang="en-US" altLang="zh-CN" sz="1800" dirty="0"/>
              <a:t>Nonlinear Dimensionality Reduction and Manifold Learning. 2005.</a:t>
            </a:r>
            <a:endParaRPr lang="en-US" altLang="zh-CN" sz="1800" dirty="0">
              <a:ea typeface="宋体" panose="02010600030101010101" pitchFamily="2" charset="-122"/>
            </a:endParaRPr>
          </a:p>
          <a:p>
            <a:pPr eaLnBrk="1" hangingPunct="1">
              <a:lnSpc>
                <a:spcPct val="80000"/>
              </a:lnSpc>
            </a:pPr>
            <a:endParaRPr lang="en-US" altLang="zh-CN" sz="1800" dirty="0">
              <a:ea typeface="宋体" panose="02010600030101010101" pitchFamily="2" charset="-122"/>
            </a:endParaRPr>
          </a:p>
          <a:p>
            <a:pPr eaLnBrk="1" hangingPunct="1">
              <a:lnSpc>
                <a:spcPct val="80000"/>
              </a:lnSpc>
            </a:pPr>
            <a:r>
              <a:rPr lang="en-US" altLang="zh-CN" sz="1800" dirty="0">
                <a:ea typeface="宋体" panose="02010600030101010101" pitchFamily="2" charset="-122"/>
              </a:rPr>
              <a:t>Lin, Zhouchen. A Glance over Manifold Learning. 2008.</a:t>
            </a:r>
            <a:endParaRPr lang="en-US" altLang="zh-CN" sz="1800" dirty="0">
              <a:ea typeface="宋体" panose="02010600030101010101" pitchFamily="2" charset="-122"/>
            </a:endParaRPr>
          </a:p>
          <a:p>
            <a:pPr eaLnBrk="1" hangingPunct="1">
              <a:lnSpc>
                <a:spcPct val="80000"/>
              </a:lnSpc>
            </a:pPr>
            <a:endParaRPr lang="en-US" altLang="zh-CN" sz="1800" dirty="0">
              <a:ea typeface="宋体" panose="02010600030101010101" pitchFamily="2" charset="-122"/>
            </a:endParaRPr>
          </a:p>
          <a:p>
            <a:pPr eaLnBrk="1" hangingPunct="1">
              <a:lnSpc>
                <a:spcPct val="80000"/>
              </a:lnSpc>
            </a:pPr>
            <a:r>
              <a:rPr lang="zh-CN" altLang="en-US" sz="1800" dirty="0">
                <a:ea typeface="宋体" panose="02010600030101010101" pitchFamily="2" charset="-122"/>
              </a:rPr>
              <a:t>杨剑</a:t>
            </a:r>
            <a:r>
              <a:rPr lang="en-US" altLang="zh-CN" sz="1800" dirty="0">
                <a:ea typeface="宋体" panose="02010600030101010101" pitchFamily="2" charset="-122"/>
              </a:rPr>
              <a:t>. </a:t>
            </a:r>
            <a:r>
              <a:rPr lang="zh-CN" altLang="en-US" sz="1800" dirty="0">
                <a:ea typeface="宋体" panose="02010600030101010101" pitchFamily="2" charset="-122"/>
              </a:rPr>
              <a:t>流形学习问题</a:t>
            </a:r>
            <a:r>
              <a:rPr lang="en-US" altLang="zh-CN" sz="1800" dirty="0">
                <a:ea typeface="宋体" panose="02010600030101010101" pitchFamily="2" charset="-122"/>
              </a:rPr>
              <a:t>. 2004.</a:t>
            </a:r>
            <a:endParaRPr lang="en-US" altLang="zh-CN" sz="1800" dirty="0">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97282" name="Rectangle 2"/>
          <p:cNvSpPr>
            <a:spLocks noGrp="1"/>
          </p:cNvSpPr>
          <p:nvPr>
            <p:ph idx="1"/>
          </p:nvPr>
        </p:nvSpPr>
        <p:spPr>
          <a:xfrm>
            <a:off x="539750" y="2781300"/>
            <a:ext cx="8077200" cy="1041400"/>
          </a:xfrm>
          <a:ln/>
        </p:spPr>
        <p:txBody>
          <a:bodyPr vert="horz" wrap="square" lIns="91440" tIns="45720" rIns="91440" bIns="45720" anchor="t" anchorCtr="0"/>
          <a:p>
            <a:pPr algn="ctr" eaLnBrk="1" hangingPunct="1">
              <a:buNone/>
            </a:pPr>
            <a:r>
              <a:rPr lang="zh-CN" altLang="en-US" sz="4000" dirty="0"/>
              <a:t>感谢各位老师同学！</a:t>
            </a:r>
            <a:endParaRPr lang="zh-CN" altLang="en-US"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15362"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线性降维方法</a:t>
            </a:r>
            <a:endParaRPr lang="zh-CN" altLang="en-US" dirty="0"/>
          </a:p>
        </p:txBody>
      </p:sp>
      <p:sp>
        <p:nvSpPr>
          <p:cNvPr id="15363" name="Rectangle 3"/>
          <p:cNvSpPr>
            <a:spLocks noGrp="1"/>
          </p:cNvSpPr>
          <p:nvPr>
            <p:ph idx="4294967295"/>
          </p:nvPr>
        </p:nvSpPr>
        <p:spPr>
          <a:xfrm>
            <a:off x="762000" y="1600200"/>
            <a:ext cx="8382000" cy="5029200"/>
          </a:xfrm>
          <a:ln/>
        </p:spPr>
        <p:txBody>
          <a:bodyPr vert="horz" wrap="square" lIns="91440" tIns="45720" rIns="91440" bIns="45720" anchor="t" anchorCtr="0"/>
          <a:p>
            <a:pPr eaLnBrk="1" hangingPunct="1"/>
            <a:r>
              <a:rPr lang="zh-CN" altLang="en-US" sz="2800" dirty="0"/>
              <a:t>主成分分析</a:t>
            </a:r>
            <a:r>
              <a:rPr lang="en-US" altLang="zh-CN" sz="2800" dirty="0"/>
              <a:t>(PCA) [Jolliffe, 1986]</a:t>
            </a:r>
            <a:endParaRPr lang="en-US" altLang="zh-CN" sz="2800" dirty="0"/>
          </a:p>
          <a:p>
            <a:pPr lvl="1" eaLnBrk="1" hangingPunct="1"/>
            <a:r>
              <a:rPr lang="zh-CN" altLang="en-US" sz="2300" dirty="0"/>
              <a:t>降维目的：寻找能够保持采样数据方差的最佳投影子空间</a:t>
            </a:r>
            <a:endParaRPr lang="zh-CN" altLang="en-US" sz="2300" dirty="0"/>
          </a:p>
          <a:p>
            <a:pPr lvl="1" eaLnBrk="1" hangingPunct="1"/>
            <a:r>
              <a:rPr lang="zh-CN" altLang="en-US" sz="2300" dirty="0"/>
              <a:t>求解方法：对样本的散度矩阵进行特征值分解</a:t>
            </a:r>
            <a:r>
              <a:rPr lang="en-US" altLang="zh-CN" sz="2300" dirty="0"/>
              <a:t>, </a:t>
            </a:r>
            <a:r>
              <a:rPr lang="zh-CN" altLang="en-US" sz="2300" dirty="0"/>
              <a:t>所求子空间为经过样本均值</a:t>
            </a:r>
            <a:r>
              <a:rPr lang="en-US" altLang="zh-CN" sz="2300" dirty="0"/>
              <a:t>, </a:t>
            </a:r>
            <a:r>
              <a:rPr lang="zh-CN" altLang="en-US" sz="2300" dirty="0"/>
              <a:t>以最大特征值所对应的特征向量为方向的子空间</a:t>
            </a:r>
            <a:endParaRPr lang="zh-CN" altLang="en-US" sz="2300" dirty="0"/>
          </a:p>
        </p:txBody>
      </p:sp>
      <p:grpSp>
        <p:nvGrpSpPr>
          <p:cNvPr id="15364" name="Group 4"/>
          <p:cNvGrpSpPr/>
          <p:nvPr/>
        </p:nvGrpSpPr>
        <p:grpSpPr>
          <a:xfrm>
            <a:off x="2332038" y="4144963"/>
            <a:ext cx="4678362" cy="2255837"/>
            <a:chOff x="1392" y="2160"/>
            <a:chExt cx="3717" cy="1793"/>
          </a:xfrm>
        </p:grpSpPr>
        <p:sp>
          <p:nvSpPr>
            <p:cNvPr id="15365" name="Line 5"/>
            <p:cNvSpPr/>
            <p:nvPr/>
          </p:nvSpPr>
          <p:spPr>
            <a:xfrm flipV="1">
              <a:off x="1392" y="2160"/>
              <a:ext cx="0" cy="1793"/>
            </a:xfrm>
            <a:prstGeom prst="line">
              <a:avLst/>
            </a:prstGeom>
            <a:ln w="9525" cap="flat" cmpd="sng">
              <a:solidFill>
                <a:schemeClr val="tx1"/>
              </a:solidFill>
              <a:prstDash val="solid"/>
              <a:miter/>
              <a:headEnd type="none" w="med" len="med"/>
              <a:tailEnd type="triangle" w="med" len="med"/>
            </a:ln>
          </p:spPr>
        </p:sp>
        <p:sp>
          <p:nvSpPr>
            <p:cNvPr id="15366" name="Line 6"/>
            <p:cNvSpPr/>
            <p:nvPr/>
          </p:nvSpPr>
          <p:spPr>
            <a:xfrm>
              <a:off x="1392" y="3953"/>
              <a:ext cx="1861" cy="0"/>
            </a:xfrm>
            <a:prstGeom prst="line">
              <a:avLst/>
            </a:prstGeom>
            <a:ln w="9525" cap="flat" cmpd="sng">
              <a:solidFill>
                <a:schemeClr val="tx1"/>
              </a:solidFill>
              <a:prstDash val="solid"/>
              <a:miter/>
              <a:headEnd type="none" w="med" len="med"/>
              <a:tailEnd type="triangle" w="med" len="med"/>
            </a:ln>
          </p:spPr>
        </p:sp>
        <p:sp>
          <p:nvSpPr>
            <p:cNvPr id="15367" name="Oval 7"/>
            <p:cNvSpPr/>
            <p:nvPr/>
          </p:nvSpPr>
          <p:spPr>
            <a:xfrm>
              <a:off x="1737" y="3194"/>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68" name="Oval 8"/>
            <p:cNvSpPr/>
            <p:nvPr/>
          </p:nvSpPr>
          <p:spPr>
            <a:xfrm>
              <a:off x="2564" y="3126"/>
              <a:ext cx="138" cy="137"/>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69" name="Oval 9"/>
            <p:cNvSpPr/>
            <p:nvPr/>
          </p:nvSpPr>
          <p:spPr>
            <a:xfrm>
              <a:off x="2219" y="3194"/>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0" name="Oval 10"/>
            <p:cNvSpPr/>
            <p:nvPr/>
          </p:nvSpPr>
          <p:spPr>
            <a:xfrm>
              <a:off x="1944" y="3332"/>
              <a:ext cx="137"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1" name="Oval 11"/>
            <p:cNvSpPr/>
            <p:nvPr/>
          </p:nvSpPr>
          <p:spPr>
            <a:xfrm>
              <a:off x="2150" y="3057"/>
              <a:ext cx="138" cy="137"/>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2" name="Oval 12"/>
            <p:cNvSpPr/>
            <p:nvPr/>
          </p:nvSpPr>
          <p:spPr>
            <a:xfrm>
              <a:off x="2564" y="2850"/>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3" name="Oval 13"/>
            <p:cNvSpPr/>
            <p:nvPr/>
          </p:nvSpPr>
          <p:spPr>
            <a:xfrm>
              <a:off x="2909" y="2643"/>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4" name="Oval 14"/>
            <p:cNvSpPr/>
            <p:nvPr/>
          </p:nvSpPr>
          <p:spPr>
            <a:xfrm>
              <a:off x="3184" y="2643"/>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5" name="Oval 15"/>
            <p:cNvSpPr/>
            <p:nvPr/>
          </p:nvSpPr>
          <p:spPr>
            <a:xfrm>
              <a:off x="2840" y="2919"/>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6" name="Oval 16"/>
            <p:cNvSpPr/>
            <p:nvPr/>
          </p:nvSpPr>
          <p:spPr>
            <a:xfrm>
              <a:off x="1530" y="3677"/>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7" name="Oval 17"/>
            <p:cNvSpPr/>
            <p:nvPr/>
          </p:nvSpPr>
          <p:spPr>
            <a:xfrm>
              <a:off x="3047" y="2988"/>
              <a:ext cx="137"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8" name="Oval 18"/>
            <p:cNvSpPr/>
            <p:nvPr/>
          </p:nvSpPr>
          <p:spPr>
            <a:xfrm>
              <a:off x="2495" y="3332"/>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79" name="Oval 19"/>
            <p:cNvSpPr/>
            <p:nvPr/>
          </p:nvSpPr>
          <p:spPr>
            <a:xfrm>
              <a:off x="1875" y="3608"/>
              <a:ext cx="137"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80" name="Oval 20"/>
            <p:cNvSpPr/>
            <p:nvPr/>
          </p:nvSpPr>
          <p:spPr>
            <a:xfrm>
              <a:off x="2288" y="3470"/>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81" name="Oval 21"/>
            <p:cNvSpPr/>
            <p:nvPr/>
          </p:nvSpPr>
          <p:spPr>
            <a:xfrm>
              <a:off x="1668" y="3470"/>
              <a:ext cx="138" cy="138"/>
            </a:xfrm>
            <a:prstGeom prst="ellipse">
              <a:avLst/>
            </a:prstGeom>
            <a:solidFill>
              <a:srgbClr val="FF0000"/>
            </a:solidFill>
            <a:ln w="9525" cap="flat" cmpd="sng">
              <a:solidFill>
                <a:schemeClr val="tx1"/>
              </a:solidFill>
              <a:prstDash val="solid"/>
              <a:miter/>
              <a:headEnd type="none" w="med" len="med"/>
              <a:tailEnd type="none" w="med" len="med"/>
            </a:ln>
          </p:spPr>
          <p:txBody>
            <a:bodyPr wrap="none" anchor="ctr" anchorCtr="0"/>
            <a:p>
              <a:pPr>
                <a:spcBef>
                  <a:spcPct val="50000"/>
                </a:spcBef>
              </a:pPr>
              <a:endParaRPr lang="zh-CN" altLang="en-US" dirty="0">
                <a:latin typeface="Arial" panose="020B0604020202020204" pitchFamily="34" charset="0"/>
                <a:ea typeface="宋体" panose="02010600030101010101" pitchFamily="2" charset="-122"/>
              </a:endParaRPr>
            </a:p>
          </p:txBody>
        </p:sp>
        <p:sp>
          <p:nvSpPr>
            <p:cNvPr id="15382" name="Line 22"/>
            <p:cNvSpPr/>
            <p:nvPr/>
          </p:nvSpPr>
          <p:spPr>
            <a:xfrm flipV="1">
              <a:off x="1461" y="2436"/>
              <a:ext cx="2413" cy="1379"/>
            </a:xfrm>
            <a:prstGeom prst="line">
              <a:avLst/>
            </a:prstGeom>
            <a:ln w="63500" cap="flat" cmpd="sng">
              <a:solidFill>
                <a:srgbClr val="0000FF"/>
              </a:solidFill>
              <a:prstDash val="solid"/>
              <a:miter/>
              <a:headEnd type="none" w="med" len="med"/>
              <a:tailEnd type="triangle" w="med" len="med"/>
            </a:ln>
          </p:spPr>
        </p:sp>
        <p:sp>
          <p:nvSpPr>
            <p:cNvPr id="15383" name="Text Box 23"/>
            <p:cNvSpPr txBox="1"/>
            <p:nvPr/>
          </p:nvSpPr>
          <p:spPr>
            <a:xfrm>
              <a:off x="3888" y="2160"/>
              <a:ext cx="1221" cy="712"/>
            </a:xfrm>
            <a:prstGeom prst="rect">
              <a:avLst/>
            </a:prstGeom>
            <a:noFill/>
            <a:ln w="9525">
              <a:noFill/>
            </a:ln>
          </p:spPr>
          <p:txBody>
            <a:bodyPr wrap="none" anchor="t" anchorCtr="0">
              <a:spAutoFit/>
            </a:bodyPr>
            <a:p>
              <a:pPr>
                <a:spcBef>
                  <a:spcPct val="20000"/>
                </a:spcBef>
              </a:pPr>
              <a:r>
                <a:rPr lang="en-US" altLang="zh-CN" sz="2400" dirty="0">
                  <a:solidFill>
                    <a:srgbClr val="3333CC"/>
                  </a:solidFill>
                  <a:latin typeface="Times New Roman" panose="02020603050405020304" pitchFamily="18" charset="0"/>
                  <a:ea typeface="宋体" panose="02010600030101010101" pitchFamily="2" charset="-122"/>
                </a:rPr>
                <a:t>Principal</a:t>
              </a:r>
              <a:endParaRPr lang="en-US" altLang="zh-CN" sz="2400" dirty="0">
                <a:solidFill>
                  <a:srgbClr val="3333CC"/>
                </a:solidFill>
                <a:latin typeface="Times New Roman" panose="02020603050405020304" pitchFamily="18" charset="0"/>
                <a:ea typeface="宋体" panose="02010600030101010101" pitchFamily="2" charset="-122"/>
              </a:endParaRPr>
            </a:p>
            <a:p>
              <a:pPr>
                <a:spcBef>
                  <a:spcPct val="20000"/>
                </a:spcBef>
              </a:pPr>
              <a:r>
                <a:rPr lang="en-US" altLang="zh-CN" sz="2400" dirty="0">
                  <a:solidFill>
                    <a:srgbClr val="3333CC"/>
                  </a:solidFill>
                  <a:latin typeface="Times New Roman" panose="02020603050405020304" pitchFamily="18" charset="0"/>
                  <a:ea typeface="宋体" panose="02010600030101010101" pitchFamily="2" charset="-122"/>
                </a:rPr>
                <a:t>component</a:t>
              </a:r>
              <a:endParaRPr lang="en-US" altLang="zh-CN" sz="2400" dirty="0">
                <a:solidFill>
                  <a:srgbClr val="3333CC"/>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0" i="0" u="none" kern="1200" baseline="0">
                <a:solidFill>
                  <a:schemeClr val="hlink"/>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solidFill>
                  <a:schemeClr val="tx1"/>
                </a:solidFill>
              </a:rPr>
            </a:fld>
            <a:endParaRPr lang="en-US" altLang="zh-CN" sz="1000" dirty="0">
              <a:solidFill>
                <a:schemeClr val="tx1"/>
              </a:solidFill>
            </a:endParaRPr>
          </a:p>
        </p:txBody>
      </p:sp>
      <p:sp>
        <p:nvSpPr>
          <p:cNvPr id="16386" name="Rectangle 2"/>
          <p:cNvSpPr>
            <a:spLocks noGrp="1"/>
          </p:cNvSpPr>
          <p:nvPr>
            <p:ph type="title" idx="4294967295"/>
          </p:nvPr>
        </p:nvSpPr>
        <p:spPr>
          <a:xfrm>
            <a:off x="0" y="274955"/>
            <a:ext cx="8229600" cy="1143000"/>
          </a:xfrm>
          <a:ln/>
        </p:spPr>
        <p:txBody>
          <a:bodyPr vert="horz" wrap="square" lIns="91440" tIns="45720" rIns="91440" bIns="45720" anchor="ctr" anchorCtr="0"/>
          <a:p>
            <a:pPr eaLnBrk="1" hangingPunct="1"/>
            <a:r>
              <a:rPr lang="zh-CN" altLang="en-US" dirty="0"/>
              <a:t>线性降维方法</a:t>
            </a:r>
            <a:endParaRPr lang="zh-CN" altLang="en-US" dirty="0"/>
          </a:p>
        </p:txBody>
      </p:sp>
      <p:pic>
        <p:nvPicPr>
          <p:cNvPr id="16387" name="Picture 5"/>
          <p:cNvPicPr>
            <a:picLocks noGrp="1" noChangeAspect="1"/>
          </p:cNvPicPr>
          <p:nvPr>
            <p:ph sz="half" idx="4294967295"/>
          </p:nvPr>
        </p:nvPicPr>
        <p:blipFill>
          <a:blip r:embed="rId1"/>
          <a:stretch>
            <a:fillRect/>
          </a:stretch>
        </p:blipFill>
        <p:spPr>
          <a:xfrm>
            <a:off x="1752600" y="3962400"/>
            <a:ext cx="4267200" cy="2459355"/>
          </a:xfrm>
          <a:ln/>
        </p:spPr>
      </p:pic>
      <p:sp>
        <p:nvSpPr>
          <p:cNvPr id="16388" name="Rectangle 8"/>
          <p:cNvSpPr>
            <a:spLocks noGrp="1"/>
          </p:cNvSpPr>
          <p:nvPr>
            <p:ph type="body" sz="half" idx="4294967295"/>
          </p:nvPr>
        </p:nvSpPr>
        <p:spPr>
          <a:xfrm>
            <a:off x="762000" y="1600200"/>
            <a:ext cx="8382000" cy="5029200"/>
          </a:xfrm>
          <a:ln/>
        </p:spPr>
        <p:txBody>
          <a:bodyPr vert="horz" wrap="square" lIns="91440" tIns="45720" rIns="91440" bIns="45720" anchor="t" anchorCtr="0"/>
          <a:p>
            <a:pPr eaLnBrk="1" hangingPunct="1">
              <a:buClr>
                <a:schemeClr val="accent1"/>
              </a:buClr>
              <a:buSzTx/>
              <a:buFont typeface="Wingdings" panose="05000000000000000000" pitchFamily="2" charset="2"/>
            </a:pPr>
            <a:r>
              <a:rPr lang="zh-CN" altLang="en-US" sz="2800" dirty="0"/>
              <a:t>主成分分析</a:t>
            </a:r>
            <a:r>
              <a:rPr lang="en-US" altLang="zh-CN" sz="2800" dirty="0"/>
              <a:t>(PCA) [Jolliffe, 1986]</a:t>
            </a:r>
            <a:endParaRPr lang="en-US" altLang="zh-CN" sz="2800" dirty="0"/>
          </a:p>
          <a:p>
            <a:pPr lvl="1" eaLnBrk="1" hangingPunct="1">
              <a:buClr>
                <a:schemeClr val="accent1"/>
              </a:buClr>
              <a:buFont typeface="Wingdings" panose="05000000000000000000" pitchFamily="2" charset="2"/>
            </a:pPr>
            <a:r>
              <a:rPr lang="zh-CN" altLang="zh-CN" sz="2300" dirty="0"/>
              <a:t>PCA对于椭球状分布的样本集有很好的效果, 学习所得的主方向就是椭球的主轴方向. </a:t>
            </a:r>
            <a:endParaRPr lang="zh-CN" altLang="zh-CN" sz="2300" dirty="0"/>
          </a:p>
          <a:p>
            <a:pPr lvl="1" eaLnBrk="1" hangingPunct="1">
              <a:buClr>
                <a:schemeClr val="accent1"/>
              </a:buClr>
              <a:buFont typeface="Wingdings" panose="05000000000000000000" pitchFamily="2" charset="2"/>
            </a:pPr>
            <a:r>
              <a:rPr lang="zh-CN" altLang="zh-CN" sz="2300" dirty="0"/>
              <a:t>PCA 是一种非监督的算法, 能找到很好地代表所有样本的方向, 但这个方向对于分类未必是最有利的</a:t>
            </a:r>
            <a:endParaRPr lang="zh-CN" altLang="en-US" sz="2300" dirty="0"/>
          </a:p>
        </p:txBody>
      </p:sp>
    </p:spTree>
  </p:cSld>
  <p:clrMapOvr>
    <a:masterClrMapping/>
  </p:clrMapOvr>
</p:sld>
</file>

<file path=ppt/tags/tag1.xml><?xml version="1.0" encoding="utf-8"?>
<p:tagLst xmlns:p="http://schemas.openxmlformats.org/presentationml/2006/main">
  <p:tag name="KSO_WM_UNIT_PLACING_PICTURE_USER_VIEWPORT" val="{&quot;height&quot;:10500,&quot;width&quot;:15930}"/>
</p:tagLst>
</file>

<file path=ppt/tags/tag2.xml><?xml version="1.0" encoding="utf-8"?>
<p:tagLst xmlns:p="http://schemas.openxmlformats.org/presentationml/2006/main">
  <p:tag name="KSO_WPP_MARK_KEY" val="248fe52c-8427-4795-b4e0-5b9a2212d971"/>
  <p:tag name="COMMONDATA" val="eyJoZGlkIjoiZWU2ZDE0ZDBlNWI3MTA3ZjYzODE3ZGZkMjEyODg5YTAifQ=="/>
</p:tagLst>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1"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hlink"/>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1"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hlink"/>
            </a:solidFill>
            <a:effectLst/>
            <a:latin typeface="Arial" panose="020B0604020202020204" pitchFamily="34" charset="0"/>
            <a:ea typeface="宋体" panose="02010600030101010101" pitchFamily="2" charset="-122"/>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Watermark</Template>
  <TotalTime>0</TotalTime>
  <Words>8288</Words>
  <Application>WPS 演示</Application>
  <PresentationFormat>全屏显示(4:3)</PresentationFormat>
  <Paragraphs>714</Paragraphs>
  <Slides>75</Slides>
  <Notes>2</Notes>
  <HiddenSlides>1</HiddenSlides>
  <MMClips>0</MMClips>
  <ScaleCrop>false</ScaleCrop>
  <HeadingPairs>
    <vt:vector size="8" baseType="variant">
      <vt:variant>
        <vt:lpstr>已用的字体</vt:lpstr>
      </vt:variant>
      <vt:variant>
        <vt:i4>19</vt:i4>
      </vt:variant>
      <vt:variant>
        <vt:lpstr>主题</vt:lpstr>
      </vt:variant>
      <vt:variant>
        <vt:i4>4</vt:i4>
      </vt:variant>
      <vt:variant>
        <vt:lpstr>嵌入 OLE 服务器</vt:lpstr>
      </vt:variant>
      <vt:variant>
        <vt:i4>72</vt:i4>
      </vt:variant>
      <vt:variant>
        <vt:lpstr>幻灯片标题</vt:lpstr>
      </vt:variant>
      <vt:variant>
        <vt:i4>75</vt:i4>
      </vt:variant>
    </vt:vector>
  </HeadingPairs>
  <TitlesOfParts>
    <vt:vector size="170" baseType="lpstr">
      <vt:lpstr>Arial</vt:lpstr>
      <vt:lpstr>宋体</vt:lpstr>
      <vt:lpstr>Wingdings</vt:lpstr>
      <vt:lpstr>黑体</vt:lpstr>
      <vt:lpstr>Times New Roman</vt:lpstr>
      <vt:lpstr>Constantia</vt:lpstr>
      <vt:lpstr>Symbol</vt:lpstr>
      <vt:lpstr>SF Pro Display</vt:lpstr>
      <vt:lpstr>Segoe Print</vt:lpstr>
      <vt:lpstr>Comic Sans MS</vt:lpstr>
      <vt:lpstr>msbm10</vt:lpstr>
      <vt:lpstr>times new roma</vt:lpstr>
      <vt:lpstr>Verdana</vt:lpstr>
      <vt:lpstr>微软雅黑</vt:lpstr>
      <vt:lpstr>Arial Unicode MS</vt:lpstr>
      <vt:lpstr>Tahoma</vt:lpstr>
      <vt:lpstr>Calibri Light</vt:lpstr>
      <vt:lpstr>Calibri</vt:lpstr>
      <vt:lpstr>BatangChe</vt:lpstr>
      <vt:lpstr>Watermark</vt:lpstr>
      <vt:lpstr>自定义设计方案</vt:lpstr>
      <vt:lpstr>1_自定义设计方案</vt:lpstr>
      <vt:lpstr>Office 主题</vt:lpstr>
      <vt:lpstr>Word.Picture.8</vt:lpstr>
      <vt:lpstr>MSPhotoEd.3</vt:lpstr>
      <vt:lpstr>MSPhotoEd.3</vt:lpstr>
      <vt:lpstr>MSPhotoEd.3</vt:lpstr>
      <vt:lpstr>MSPhotoEd.3</vt:lpstr>
      <vt:lpstr>Paint.Picture</vt:lpstr>
      <vt:lpstr>Paint.Picture</vt:lpstr>
      <vt:lpstr>Equation.DSMT4</vt:lpstr>
      <vt:lpstr>Equation.DSMT4</vt:lpstr>
      <vt:lpstr>Equation.DSMT4</vt:lpstr>
      <vt:lpstr>Equation.DSMT4</vt:lpstr>
      <vt:lpstr>Word.Picture.8</vt:lpstr>
      <vt:lpstr>Equation.DSMT4</vt:lpstr>
      <vt:lpstr>Equation.DSMT4</vt:lpstr>
      <vt:lpstr>Equation.DSMT4</vt:lpstr>
      <vt:lpstr>Equation.DSMT4</vt:lpstr>
      <vt:lpstr>Equation.3</vt:lpstr>
      <vt:lpstr>Equation.3</vt:lpstr>
      <vt:lpstr>Equation.3</vt:lpstr>
      <vt:lpstr>Equation.3</vt:lpstr>
      <vt:lpstr>Equation.3</vt:lpstr>
      <vt:lpstr>Equation.3</vt:lpstr>
      <vt:lpstr>Word.Picture.8</vt:lpstr>
      <vt:lpstr>MSPhotoEd.3</vt:lpstr>
      <vt:lpstr>MSPhotoEd.3</vt:lpstr>
      <vt:lpstr>MSPhotoEd.3</vt:lpstr>
      <vt:lpstr>Equation.3</vt:lpstr>
      <vt:lpstr>Equation.3</vt:lpstr>
      <vt:lpstr>Equation.3</vt:lpstr>
      <vt:lpstr>Equation.3</vt:lpstr>
      <vt:lpstr>Equation.3</vt:lpstr>
      <vt:lpstr>Equation.3</vt:lpstr>
      <vt:lpstr>Equation.3</vt:lpstr>
      <vt:lpstr>Word.Picture.8</vt:lpstr>
      <vt:lpstr>Equation.3</vt:lpstr>
      <vt:lpstr>Equation.3</vt:lpstr>
      <vt:lpstr>Equation.3</vt:lpstr>
      <vt:lpstr>Equation.3</vt:lpstr>
      <vt:lpstr>Equation.3</vt:lpstr>
      <vt:lpstr>Equation.3</vt:lpstr>
      <vt:lpstr>Equation.3</vt:lpstr>
      <vt:lpstr>MSPhotoEd.3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Paint.Picture</vt:lpstr>
      <vt:lpstr>Paint.Picture</vt:lpstr>
      <vt:lpstr>MSPhotoEd.3</vt:lpstr>
      <vt:lpstr>MSPhotoEd.3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njtu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Administrator</cp:lastModifiedBy>
  <cp:revision>1162</cp:revision>
  <dcterms:created xsi:type="dcterms:W3CDTF">2009-12-24T09:55:58Z</dcterms:created>
  <dcterms:modified xsi:type="dcterms:W3CDTF">2022-11-02T03:39:45Z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F94058B143334772A193BA01C9787138</vt:lpwstr>
  </property>
</Properties>
</file>